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3d5ce1df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3d5ce1df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3d5ce1df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3d5ce1df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3d5ce1df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3d5ce1df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23a80c0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23a80c0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23a80c6e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23a80c6e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23a80c6e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23a80c6e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3d5ce1df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3d5ce1df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23a80c6eb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23a80c6e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3d5ce1df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3d5ce1df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3d5ce1df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3d5ce1df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3d5ce1d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3d5ce1d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3d5ce1df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3d5ce1df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3d5ce1df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3d5ce1df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23a80c6e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23a80c6e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3d5ce1df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3d5ce1df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3d5ce1df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3d5ce1df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3d5ce1d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3d5ce1d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3d5ce1df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3d5ce1df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3d5ce1df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3d5ce1df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3d5ce1df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3d5ce1df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23a80c08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23a80c08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3d5ce1df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3d5ce1df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3d5ce1df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3d5ce1df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jp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130700" y="1349850"/>
            <a:ext cx="6882600" cy="1221900"/>
          </a:xfrm>
          <a:prstGeom prst="rect">
            <a:avLst/>
          </a:prstGeom>
          <a:solidFill>
            <a:srgbClr val="434343"/>
          </a:solidFill>
        </p:spPr>
        <p:txBody>
          <a:bodyPr anchorCtr="0" anchor="b"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erriweather"/>
                <a:ea typeface="Merriweather"/>
                <a:cs typeface="Merriweather"/>
                <a:sym typeface="Merriweather"/>
              </a:rPr>
              <a:t>Investigating Car Accidents </a:t>
            </a:r>
            <a:br>
              <a:rPr b="1" lang="en" sz="3600">
                <a:solidFill>
                  <a:srgbClr val="FFFFFF"/>
                </a:solidFill>
                <a:latin typeface="Merriweather"/>
                <a:ea typeface="Merriweather"/>
                <a:cs typeface="Merriweather"/>
                <a:sym typeface="Merriweather"/>
              </a:rPr>
            </a:br>
            <a:r>
              <a:rPr b="1" lang="en" sz="3600">
                <a:solidFill>
                  <a:srgbClr val="FFFFFF"/>
                </a:solidFill>
                <a:latin typeface="Merriweather"/>
                <a:ea typeface="Merriweather"/>
                <a:cs typeface="Merriweather"/>
                <a:sym typeface="Merriweather"/>
              </a:rPr>
              <a:t>in Allegheny County, PA</a:t>
            </a:r>
            <a:endParaRPr b="1" sz="3600">
              <a:solidFill>
                <a:srgbClr val="FFFFFF"/>
              </a:solidFill>
              <a:latin typeface="Merriweather"/>
              <a:ea typeface="Merriweather"/>
              <a:cs typeface="Merriweather"/>
              <a:sym typeface="Merriweather"/>
            </a:endParaRPr>
          </a:p>
        </p:txBody>
      </p:sp>
      <p:sp>
        <p:nvSpPr>
          <p:cNvPr id="55" name="Google Shape;55;p13"/>
          <p:cNvSpPr txBox="1"/>
          <p:nvPr>
            <p:ph idx="1" type="subTitle"/>
          </p:nvPr>
        </p:nvSpPr>
        <p:spPr>
          <a:xfrm>
            <a:off x="0" y="4295925"/>
            <a:ext cx="9144000" cy="847500"/>
          </a:xfrm>
          <a:prstGeom prst="rect">
            <a:avLst/>
          </a:prstGeom>
          <a:solidFill>
            <a:srgbClr val="000000"/>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400"/>
              <a:t>Data Science and Big Data </a:t>
            </a:r>
            <a:endParaRPr sz="1400"/>
          </a:p>
          <a:p>
            <a:pPr indent="0" lvl="0" marL="0" rtl="0" algn="ctr">
              <a:spcBef>
                <a:spcPts val="0"/>
              </a:spcBef>
              <a:spcAft>
                <a:spcPts val="0"/>
              </a:spcAft>
              <a:buNone/>
            </a:pPr>
            <a:r>
              <a:rPr lang="en" sz="1400"/>
              <a:t>Fall 2019</a:t>
            </a:r>
            <a:endParaRPr sz="1400"/>
          </a:p>
          <a:p>
            <a:pPr indent="0" lvl="0" marL="0" rtl="0" algn="ctr">
              <a:spcBef>
                <a:spcPts val="0"/>
              </a:spcBef>
              <a:spcAft>
                <a:spcPts val="0"/>
              </a:spcAft>
              <a:buNone/>
            </a:pPr>
            <a:r>
              <a:rPr lang="en" sz="1400"/>
              <a:t>Team 8: Kanisk Mair and Brian McGrath</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12" name="Shape 112"/>
        <p:cNvGrpSpPr/>
        <p:nvPr/>
      </p:nvGrpSpPr>
      <p:grpSpPr>
        <a:xfrm>
          <a:off x="0" y="0"/>
          <a:ext cx="0" cy="0"/>
          <a:chOff x="0" y="0"/>
          <a:chExt cx="0" cy="0"/>
        </a:xfrm>
      </p:grpSpPr>
      <p:sp>
        <p:nvSpPr>
          <p:cNvPr id="113" name="Google Shape;113;p22"/>
          <p:cNvSpPr txBox="1"/>
          <p:nvPr>
            <p:ph type="title"/>
          </p:nvPr>
        </p:nvSpPr>
        <p:spPr>
          <a:xfrm>
            <a:off x="0" y="445025"/>
            <a:ext cx="47556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7F6000"/>
                </a:solidFill>
                <a:latin typeface="Merriweather"/>
                <a:ea typeface="Merriweather"/>
                <a:cs typeface="Merriweather"/>
                <a:sym typeface="Merriweather"/>
              </a:rPr>
              <a:t>Theme 2: Environmental</a:t>
            </a:r>
            <a:br>
              <a:rPr b="1" lang="en">
                <a:solidFill>
                  <a:srgbClr val="7F6000"/>
                </a:solidFill>
                <a:latin typeface="Merriweather"/>
                <a:ea typeface="Merriweather"/>
                <a:cs typeface="Merriweather"/>
                <a:sym typeface="Merriweather"/>
              </a:rPr>
            </a:br>
            <a:r>
              <a:rPr b="1" lang="en">
                <a:solidFill>
                  <a:srgbClr val="7F6000"/>
                </a:solidFill>
                <a:latin typeface="Merriweather"/>
                <a:ea typeface="Merriweather"/>
                <a:cs typeface="Merriweather"/>
                <a:sym typeface="Merriweather"/>
              </a:rPr>
              <a:t>                     Variables </a:t>
            </a:r>
            <a:r>
              <a:rPr b="1" lang="en">
                <a:solidFill>
                  <a:srgbClr val="660000"/>
                </a:solidFill>
                <a:latin typeface="Merriweather"/>
                <a:ea typeface="Merriweather"/>
                <a:cs typeface="Merriweather"/>
                <a:sym typeface="Merriweather"/>
              </a:rPr>
              <a:t>         </a:t>
            </a:r>
            <a:r>
              <a:rPr b="1" lang="en">
                <a:solidFill>
                  <a:srgbClr val="660000"/>
                </a:solidFill>
                <a:latin typeface="Merriweather"/>
                <a:ea typeface="Merriweather"/>
                <a:cs typeface="Merriweather"/>
                <a:sym typeface="Merriweather"/>
              </a:rPr>
              <a:t>                 </a:t>
            </a:r>
            <a:endParaRPr b="1">
              <a:solidFill>
                <a:srgbClr val="660000"/>
              </a:solidFill>
              <a:latin typeface="Merriweather"/>
              <a:ea typeface="Merriweather"/>
              <a:cs typeface="Merriweather"/>
              <a:sym typeface="Merriweather"/>
            </a:endParaRPr>
          </a:p>
        </p:txBody>
      </p:sp>
      <p:sp>
        <p:nvSpPr>
          <p:cNvPr id="114" name="Google Shape;114;p22"/>
          <p:cNvSpPr txBox="1"/>
          <p:nvPr>
            <p:ph idx="1" type="body"/>
          </p:nvPr>
        </p:nvSpPr>
        <p:spPr>
          <a:xfrm>
            <a:off x="0" y="1879200"/>
            <a:ext cx="4572000" cy="3050100"/>
          </a:xfrm>
          <a:prstGeom prst="rect">
            <a:avLst/>
          </a:prstGeom>
        </p:spPr>
        <p:txBody>
          <a:bodyPr anchorCtr="0" anchor="t" bIns="91425" lIns="91425" spcFirstLastPara="1" rIns="91425" wrap="square" tIns="91425">
            <a:noAutofit/>
          </a:bodyPr>
          <a:lstStyle/>
          <a:p>
            <a:pPr indent="-342900" lvl="1" marL="914400" marR="0" rtl="0" algn="l">
              <a:lnSpc>
                <a:spcPct val="115000"/>
              </a:lnSpc>
              <a:spcBef>
                <a:spcPts val="0"/>
              </a:spcBef>
              <a:spcAft>
                <a:spcPts val="0"/>
              </a:spcAft>
              <a:buClr>
                <a:srgbClr val="000000"/>
              </a:buClr>
              <a:buSzPts val="1800"/>
              <a:buChar char="○"/>
            </a:pPr>
            <a:r>
              <a:rPr lang="en" sz="1800">
                <a:solidFill>
                  <a:srgbClr val="000000"/>
                </a:solidFill>
              </a:rPr>
              <a:t>Weather conditions</a:t>
            </a:r>
            <a:br>
              <a:rPr lang="en" sz="1800">
                <a:solidFill>
                  <a:srgbClr val="000000"/>
                </a:solidFill>
              </a:rPr>
            </a:b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 sz="1800">
                <a:solidFill>
                  <a:srgbClr val="000000"/>
                </a:solidFill>
              </a:rPr>
              <a:t>Road type and condition</a:t>
            </a:r>
            <a:br>
              <a:rPr lang="en" sz="1800">
                <a:solidFill>
                  <a:srgbClr val="000000"/>
                </a:solidFill>
              </a:rPr>
            </a:b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 sz="1800">
                <a:solidFill>
                  <a:srgbClr val="000000"/>
                </a:solidFill>
              </a:rPr>
              <a:t>Occurrence within school zones</a:t>
            </a:r>
            <a:endParaRPr sz="1800">
              <a:solidFill>
                <a:srgbClr val="000000"/>
              </a:solidFill>
            </a:endParaRPr>
          </a:p>
        </p:txBody>
      </p:sp>
      <p:pic>
        <p:nvPicPr>
          <p:cNvPr id="115" name="Google Shape;115;p22"/>
          <p:cNvPicPr preferRelativeResize="0"/>
          <p:nvPr/>
        </p:nvPicPr>
        <p:blipFill rotWithShape="1">
          <a:blip r:embed="rId3">
            <a:alphaModFix/>
          </a:blip>
          <a:srcRect b="0" l="33333" r="0" t="0"/>
          <a:stretch/>
        </p:blipFill>
        <p:spPr>
          <a:xfrm>
            <a:off x="4572001" y="0"/>
            <a:ext cx="4572000" cy="51435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19" name="Shape 119"/>
        <p:cNvGrpSpPr/>
        <p:nvPr/>
      </p:nvGrpSpPr>
      <p:grpSpPr>
        <a:xfrm>
          <a:off x="0" y="0"/>
          <a:ext cx="0" cy="0"/>
          <a:chOff x="0" y="0"/>
          <a:chExt cx="0" cy="0"/>
        </a:xfrm>
      </p:grpSpPr>
      <p:sp>
        <p:nvSpPr>
          <p:cNvPr id="120" name="Google Shape;120;p23"/>
          <p:cNvSpPr txBox="1"/>
          <p:nvPr>
            <p:ph type="title"/>
          </p:nvPr>
        </p:nvSpPr>
        <p:spPr>
          <a:xfrm>
            <a:off x="0" y="445025"/>
            <a:ext cx="91440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7F6000"/>
                </a:solidFill>
                <a:latin typeface="Merriweather"/>
                <a:ea typeface="Merriweather"/>
                <a:cs typeface="Merriweather"/>
                <a:sym typeface="Merriweather"/>
              </a:rPr>
              <a:t>Theme 2: Environmental Variables: </a:t>
            </a:r>
            <a:r>
              <a:rPr b="1" lang="en">
                <a:solidFill>
                  <a:srgbClr val="000000"/>
                </a:solidFill>
                <a:latin typeface="Merriweather"/>
                <a:ea typeface="Merriweather"/>
                <a:cs typeface="Merriweather"/>
                <a:sym typeface="Merriweather"/>
              </a:rPr>
              <a:t>Weather </a:t>
            </a:r>
            <a:r>
              <a:rPr b="1" lang="en">
                <a:solidFill>
                  <a:srgbClr val="660000"/>
                </a:solidFill>
                <a:latin typeface="Merriweather"/>
                <a:ea typeface="Merriweather"/>
                <a:cs typeface="Merriweather"/>
                <a:sym typeface="Merriweather"/>
              </a:rPr>
              <a:t>                          </a:t>
            </a:r>
            <a:endParaRPr b="1">
              <a:solidFill>
                <a:srgbClr val="660000"/>
              </a:solidFill>
              <a:latin typeface="Merriweather"/>
              <a:ea typeface="Merriweather"/>
              <a:cs typeface="Merriweather"/>
              <a:sym typeface="Merriweather"/>
            </a:endParaRPr>
          </a:p>
        </p:txBody>
      </p:sp>
      <p:sp>
        <p:nvSpPr>
          <p:cNvPr id="121" name="Google Shape;121;p23"/>
          <p:cNvSpPr txBox="1"/>
          <p:nvPr>
            <p:ph idx="1" type="body"/>
          </p:nvPr>
        </p:nvSpPr>
        <p:spPr>
          <a:xfrm>
            <a:off x="-150" y="1152450"/>
            <a:ext cx="332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a:solidFill>
                <a:srgbClr val="000000"/>
              </a:solidFill>
            </a:endParaRPr>
          </a:p>
          <a:p>
            <a:pPr indent="0" lvl="0" marL="0" rtl="0" algn="l">
              <a:spcBef>
                <a:spcPts val="1600"/>
              </a:spcBef>
              <a:spcAft>
                <a:spcPts val="0"/>
              </a:spcAft>
              <a:buNone/>
            </a:pPr>
            <a:r>
              <a:rPr lang="en">
                <a:solidFill>
                  <a:srgbClr val="000000"/>
                </a:solidFill>
              </a:rPr>
              <a:t>Among accidents where weather is a factor, rain is by far the main type of weather related to accidents. </a:t>
            </a:r>
            <a:endParaRPr>
              <a:solidFill>
                <a:srgbClr val="000000"/>
              </a:solidFill>
            </a:endParaRPr>
          </a:p>
          <a:p>
            <a:pPr indent="0" lvl="0" marL="0" rtl="0" algn="l">
              <a:spcBef>
                <a:spcPts val="1600"/>
              </a:spcBef>
              <a:spcAft>
                <a:spcPts val="1600"/>
              </a:spcAft>
              <a:buNone/>
            </a:pPr>
            <a:r>
              <a:rPr lang="en">
                <a:solidFill>
                  <a:srgbClr val="000000"/>
                </a:solidFill>
              </a:rPr>
              <a:t>At a closer look, this appears to be due to rain occurring during all 12 months, while snow only appears during 7 months. </a:t>
            </a:r>
            <a:endParaRPr>
              <a:solidFill>
                <a:srgbClr val="000000"/>
              </a:solidFill>
            </a:endParaRPr>
          </a:p>
        </p:txBody>
      </p:sp>
      <p:pic>
        <p:nvPicPr>
          <p:cNvPr id="122" name="Google Shape;122;p23"/>
          <p:cNvPicPr preferRelativeResize="0"/>
          <p:nvPr/>
        </p:nvPicPr>
        <p:blipFill>
          <a:blip r:embed="rId3">
            <a:alphaModFix/>
          </a:blip>
          <a:stretch>
            <a:fillRect/>
          </a:stretch>
        </p:blipFill>
        <p:spPr>
          <a:xfrm>
            <a:off x="3205851" y="937175"/>
            <a:ext cx="1366150" cy="4102998"/>
          </a:xfrm>
          <a:prstGeom prst="rect">
            <a:avLst/>
          </a:prstGeom>
          <a:noFill/>
          <a:ln>
            <a:noFill/>
          </a:ln>
        </p:spPr>
      </p:pic>
      <p:pic>
        <p:nvPicPr>
          <p:cNvPr id="123" name="Google Shape;123;p23"/>
          <p:cNvPicPr preferRelativeResize="0"/>
          <p:nvPr/>
        </p:nvPicPr>
        <p:blipFill rotWithShape="1">
          <a:blip r:embed="rId4">
            <a:alphaModFix/>
          </a:blip>
          <a:srcRect b="0" l="0" r="4625" t="0"/>
          <a:stretch/>
        </p:blipFill>
        <p:spPr>
          <a:xfrm>
            <a:off x="4675975" y="937175"/>
            <a:ext cx="4349948" cy="4102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0" y="445025"/>
            <a:ext cx="91440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7F6000"/>
                </a:solidFill>
                <a:latin typeface="Merriweather"/>
                <a:ea typeface="Merriweather"/>
                <a:cs typeface="Merriweather"/>
                <a:sym typeface="Merriweather"/>
              </a:rPr>
              <a:t>Theme 2: Environmental Variables: </a:t>
            </a:r>
            <a:r>
              <a:rPr b="1" lang="en" sz="2600">
                <a:solidFill>
                  <a:srgbClr val="000000"/>
                </a:solidFill>
                <a:latin typeface="Merriweather"/>
                <a:ea typeface="Merriweather"/>
                <a:cs typeface="Merriweather"/>
                <a:sym typeface="Merriweather"/>
              </a:rPr>
              <a:t>Road Conditions</a:t>
            </a:r>
            <a:r>
              <a:rPr b="1" lang="en" sz="2600">
                <a:solidFill>
                  <a:srgbClr val="000000"/>
                </a:solidFill>
                <a:latin typeface="Merriweather"/>
                <a:ea typeface="Merriweather"/>
                <a:cs typeface="Merriweather"/>
                <a:sym typeface="Merriweather"/>
              </a:rPr>
              <a:t>  </a:t>
            </a:r>
            <a:r>
              <a:rPr b="1" lang="en" sz="2600">
                <a:solidFill>
                  <a:srgbClr val="660000"/>
                </a:solidFill>
                <a:latin typeface="Merriweather"/>
                <a:ea typeface="Merriweather"/>
                <a:cs typeface="Merriweather"/>
                <a:sym typeface="Merriweather"/>
              </a:rPr>
              <a:t>                        </a:t>
            </a:r>
            <a:endParaRPr b="1" sz="2600">
              <a:solidFill>
                <a:srgbClr val="660000"/>
              </a:solidFill>
              <a:latin typeface="Merriweather"/>
              <a:ea typeface="Merriweather"/>
              <a:cs typeface="Merriweather"/>
              <a:sym typeface="Merriweather"/>
            </a:endParaRPr>
          </a:p>
        </p:txBody>
      </p:sp>
      <p:sp>
        <p:nvSpPr>
          <p:cNvPr id="129" name="Google Shape;129;p24"/>
          <p:cNvSpPr txBox="1"/>
          <p:nvPr>
            <p:ph idx="1" type="body"/>
          </p:nvPr>
        </p:nvSpPr>
        <p:spPr>
          <a:xfrm>
            <a:off x="-150" y="1152450"/>
            <a:ext cx="315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sz="1800">
              <a:solidFill>
                <a:srgbClr val="000000"/>
              </a:solidFill>
            </a:endParaRPr>
          </a:p>
          <a:p>
            <a:pPr indent="0" lvl="0" marL="0" rtl="0" algn="l">
              <a:spcBef>
                <a:spcPts val="1600"/>
              </a:spcBef>
              <a:spcAft>
                <a:spcPts val="0"/>
              </a:spcAft>
              <a:buNone/>
            </a:pPr>
            <a:r>
              <a:rPr lang="en">
                <a:solidFill>
                  <a:srgbClr val="000000"/>
                </a:solidFill>
              </a:rPr>
              <a:t>The road conditions related to accidents support our findings that rain is the primary weather type related to accidents.</a:t>
            </a:r>
            <a:endParaRPr>
              <a:solidFill>
                <a:srgbClr val="000000"/>
              </a:solidFill>
            </a:endParaRPr>
          </a:p>
          <a:p>
            <a:pPr indent="0" lvl="0" marL="0" rtl="0" algn="l">
              <a:spcBef>
                <a:spcPts val="1600"/>
              </a:spcBef>
              <a:spcAft>
                <a:spcPts val="1600"/>
              </a:spcAft>
              <a:buNone/>
            </a:pPr>
            <a:r>
              <a:t/>
            </a:r>
            <a:endParaRPr b="1">
              <a:solidFill>
                <a:srgbClr val="CCCCCC"/>
              </a:solidFill>
            </a:endParaRPr>
          </a:p>
        </p:txBody>
      </p:sp>
      <p:pic>
        <p:nvPicPr>
          <p:cNvPr id="130" name="Google Shape;130;p24"/>
          <p:cNvPicPr preferRelativeResize="0"/>
          <p:nvPr/>
        </p:nvPicPr>
        <p:blipFill>
          <a:blip r:embed="rId3">
            <a:alphaModFix/>
          </a:blip>
          <a:stretch>
            <a:fillRect/>
          </a:stretch>
        </p:blipFill>
        <p:spPr>
          <a:xfrm>
            <a:off x="3152550" y="1152450"/>
            <a:ext cx="5519273" cy="34738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34" name="Shape 134"/>
        <p:cNvGrpSpPr/>
        <p:nvPr/>
      </p:nvGrpSpPr>
      <p:grpSpPr>
        <a:xfrm>
          <a:off x="0" y="0"/>
          <a:ext cx="0" cy="0"/>
          <a:chOff x="0" y="0"/>
          <a:chExt cx="0" cy="0"/>
        </a:xfrm>
      </p:grpSpPr>
      <p:sp>
        <p:nvSpPr>
          <p:cNvPr id="135" name="Google Shape;135;p25"/>
          <p:cNvSpPr txBox="1"/>
          <p:nvPr>
            <p:ph type="title"/>
          </p:nvPr>
        </p:nvSpPr>
        <p:spPr>
          <a:xfrm>
            <a:off x="0" y="445025"/>
            <a:ext cx="91440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7F6000"/>
                </a:solidFill>
                <a:latin typeface="Merriweather"/>
                <a:ea typeface="Merriweather"/>
                <a:cs typeface="Merriweather"/>
                <a:sym typeface="Merriweather"/>
              </a:rPr>
              <a:t>Theme 2: Environmental Variables: </a:t>
            </a:r>
            <a:r>
              <a:rPr b="1" lang="en" sz="2600">
                <a:solidFill>
                  <a:srgbClr val="000000"/>
                </a:solidFill>
                <a:latin typeface="Merriweather"/>
                <a:ea typeface="Merriweather"/>
                <a:cs typeface="Merriweather"/>
                <a:sym typeface="Merriweather"/>
              </a:rPr>
              <a:t>Road Conditions</a:t>
            </a:r>
            <a:r>
              <a:rPr b="1" lang="en" sz="2600">
                <a:solidFill>
                  <a:srgbClr val="660000"/>
                </a:solidFill>
                <a:latin typeface="Merriweather"/>
                <a:ea typeface="Merriweather"/>
                <a:cs typeface="Merriweather"/>
                <a:sym typeface="Merriweather"/>
              </a:rPr>
              <a:t>                          </a:t>
            </a:r>
            <a:endParaRPr b="1" sz="2600">
              <a:solidFill>
                <a:srgbClr val="660000"/>
              </a:solidFill>
              <a:latin typeface="Merriweather"/>
              <a:ea typeface="Merriweather"/>
              <a:cs typeface="Merriweather"/>
              <a:sym typeface="Merriweather"/>
            </a:endParaRPr>
          </a:p>
        </p:txBody>
      </p:sp>
      <p:sp>
        <p:nvSpPr>
          <p:cNvPr id="136" name="Google Shape;136;p25"/>
          <p:cNvSpPr txBox="1"/>
          <p:nvPr>
            <p:ph idx="1" type="body"/>
          </p:nvPr>
        </p:nvSpPr>
        <p:spPr>
          <a:xfrm>
            <a:off x="-150" y="1152450"/>
            <a:ext cx="2761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sz="1800">
              <a:solidFill>
                <a:srgbClr val="000000"/>
              </a:solidFill>
            </a:endParaRPr>
          </a:p>
          <a:p>
            <a:pPr indent="0" lvl="0" marL="0" rtl="0" algn="l">
              <a:spcBef>
                <a:spcPts val="1600"/>
              </a:spcBef>
              <a:spcAft>
                <a:spcPts val="1600"/>
              </a:spcAft>
              <a:buNone/>
            </a:pPr>
            <a:r>
              <a:rPr lang="en">
                <a:solidFill>
                  <a:srgbClr val="000000"/>
                </a:solidFill>
              </a:rPr>
              <a:t>The distribution of road conditions related to accidents varies from month to month.</a:t>
            </a:r>
            <a:endParaRPr>
              <a:solidFill>
                <a:srgbClr val="000000"/>
              </a:solidFill>
            </a:endParaRPr>
          </a:p>
        </p:txBody>
      </p:sp>
      <p:pic>
        <p:nvPicPr>
          <p:cNvPr id="137" name="Google Shape;137;p25"/>
          <p:cNvPicPr preferRelativeResize="0"/>
          <p:nvPr/>
        </p:nvPicPr>
        <p:blipFill>
          <a:blip r:embed="rId3">
            <a:alphaModFix/>
          </a:blip>
          <a:stretch>
            <a:fillRect/>
          </a:stretch>
        </p:blipFill>
        <p:spPr>
          <a:xfrm>
            <a:off x="2761275" y="1100500"/>
            <a:ext cx="5919498" cy="372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41" name="Shape 141"/>
        <p:cNvGrpSpPr/>
        <p:nvPr/>
      </p:nvGrpSpPr>
      <p:grpSpPr>
        <a:xfrm>
          <a:off x="0" y="0"/>
          <a:ext cx="0" cy="0"/>
          <a:chOff x="0" y="0"/>
          <a:chExt cx="0" cy="0"/>
        </a:xfrm>
      </p:grpSpPr>
      <p:sp>
        <p:nvSpPr>
          <p:cNvPr id="142" name="Google Shape;142;p26"/>
          <p:cNvSpPr txBox="1"/>
          <p:nvPr>
            <p:ph idx="1" type="body"/>
          </p:nvPr>
        </p:nvSpPr>
        <p:spPr>
          <a:xfrm>
            <a:off x="-150" y="1152450"/>
            <a:ext cx="388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sz="1800">
              <a:solidFill>
                <a:srgbClr val="000000"/>
              </a:solidFill>
            </a:endParaRPr>
          </a:p>
          <a:p>
            <a:pPr indent="0" lvl="0" marL="0" rtl="0" algn="l">
              <a:spcBef>
                <a:spcPts val="1600"/>
              </a:spcBef>
              <a:spcAft>
                <a:spcPts val="1600"/>
              </a:spcAft>
              <a:buNone/>
            </a:pPr>
            <a:r>
              <a:rPr lang="en">
                <a:solidFill>
                  <a:srgbClr val="000000"/>
                </a:solidFill>
              </a:rPr>
              <a:t>Since slippery roads are one of the major factors, proper drainage systems in high risk zones must be implemented.</a:t>
            </a:r>
            <a:endParaRPr>
              <a:solidFill>
                <a:srgbClr val="000000"/>
              </a:solidFill>
            </a:endParaRPr>
          </a:p>
        </p:txBody>
      </p:sp>
      <p:sp>
        <p:nvSpPr>
          <p:cNvPr id="143" name="Google Shape;143;p26"/>
          <p:cNvSpPr txBox="1"/>
          <p:nvPr>
            <p:ph type="title"/>
          </p:nvPr>
        </p:nvSpPr>
        <p:spPr>
          <a:xfrm>
            <a:off x="0" y="445025"/>
            <a:ext cx="91440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7F6000"/>
                </a:solidFill>
                <a:latin typeface="Merriweather"/>
                <a:ea typeface="Merriweather"/>
                <a:cs typeface="Merriweather"/>
                <a:sym typeface="Merriweather"/>
              </a:rPr>
              <a:t>Theme 2: Environmental Variables: </a:t>
            </a:r>
            <a:r>
              <a:rPr b="1" lang="en" sz="2600">
                <a:solidFill>
                  <a:srgbClr val="000000"/>
                </a:solidFill>
                <a:latin typeface="Merriweather"/>
                <a:ea typeface="Merriweather"/>
                <a:cs typeface="Merriweather"/>
                <a:sym typeface="Merriweather"/>
              </a:rPr>
              <a:t>Road  conditions</a:t>
            </a:r>
            <a:endParaRPr b="1" sz="2600">
              <a:solidFill>
                <a:srgbClr val="000000"/>
              </a:solidFill>
              <a:latin typeface="Merriweather"/>
              <a:ea typeface="Merriweather"/>
              <a:cs typeface="Merriweather"/>
              <a:sym typeface="Merriweather"/>
            </a:endParaRPr>
          </a:p>
        </p:txBody>
      </p:sp>
      <p:pic>
        <p:nvPicPr>
          <p:cNvPr id="144" name="Google Shape;144;p26"/>
          <p:cNvPicPr preferRelativeResize="0"/>
          <p:nvPr/>
        </p:nvPicPr>
        <p:blipFill>
          <a:blip r:embed="rId3">
            <a:alphaModFix/>
          </a:blip>
          <a:stretch>
            <a:fillRect/>
          </a:stretch>
        </p:blipFill>
        <p:spPr>
          <a:xfrm>
            <a:off x="4123925" y="1226350"/>
            <a:ext cx="4845425" cy="3764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48" name="Shape 148"/>
        <p:cNvGrpSpPr/>
        <p:nvPr/>
      </p:nvGrpSpPr>
      <p:grpSpPr>
        <a:xfrm>
          <a:off x="0" y="0"/>
          <a:ext cx="0" cy="0"/>
          <a:chOff x="0" y="0"/>
          <a:chExt cx="0" cy="0"/>
        </a:xfrm>
      </p:grpSpPr>
      <p:sp>
        <p:nvSpPr>
          <p:cNvPr id="149" name="Google Shape;149;p27"/>
          <p:cNvSpPr txBox="1"/>
          <p:nvPr>
            <p:ph idx="1" type="body"/>
          </p:nvPr>
        </p:nvSpPr>
        <p:spPr>
          <a:xfrm>
            <a:off x="-150" y="1152450"/>
            <a:ext cx="371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sz="1800">
              <a:solidFill>
                <a:srgbClr val="000000"/>
              </a:solidFill>
            </a:endParaRPr>
          </a:p>
          <a:p>
            <a:pPr indent="0" lvl="0" marL="0" rtl="0" algn="l">
              <a:spcBef>
                <a:spcPts val="1600"/>
              </a:spcBef>
              <a:spcAft>
                <a:spcPts val="0"/>
              </a:spcAft>
              <a:buNone/>
            </a:pPr>
            <a:r>
              <a:rPr lang="en">
                <a:solidFill>
                  <a:srgbClr val="000000"/>
                </a:solidFill>
              </a:rPr>
              <a:t>Amongst all the serious accidents, curved roads account for almost half of the accidents.</a:t>
            </a:r>
            <a:endParaRPr>
              <a:solidFill>
                <a:srgbClr val="000000"/>
              </a:solidFill>
            </a:endParaRPr>
          </a:p>
          <a:p>
            <a:pPr indent="0" lvl="0" marL="0" rtl="0" algn="l">
              <a:spcBef>
                <a:spcPts val="1600"/>
              </a:spcBef>
              <a:spcAft>
                <a:spcPts val="1600"/>
              </a:spcAft>
              <a:buNone/>
            </a:pPr>
            <a:r>
              <a:rPr lang="en">
                <a:solidFill>
                  <a:srgbClr val="000000"/>
                </a:solidFill>
              </a:rPr>
              <a:t>Lower speed limits and reflective road signs must be put up at these locations.</a:t>
            </a:r>
            <a:endParaRPr>
              <a:solidFill>
                <a:srgbClr val="000000"/>
              </a:solidFill>
            </a:endParaRPr>
          </a:p>
        </p:txBody>
      </p:sp>
      <p:sp>
        <p:nvSpPr>
          <p:cNvPr id="150" name="Google Shape;150;p27"/>
          <p:cNvSpPr txBox="1"/>
          <p:nvPr>
            <p:ph type="title"/>
          </p:nvPr>
        </p:nvSpPr>
        <p:spPr>
          <a:xfrm>
            <a:off x="0" y="445025"/>
            <a:ext cx="91440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7F6000"/>
                </a:solidFill>
                <a:latin typeface="Merriweather"/>
                <a:ea typeface="Merriweather"/>
                <a:cs typeface="Merriweather"/>
                <a:sym typeface="Merriweather"/>
              </a:rPr>
              <a:t>Theme 2: Environmental Variables: </a:t>
            </a:r>
            <a:r>
              <a:rPr b="1" lang="en" sz="2600">
                <a:solidFill>
                  <a:srgbClr val="000000"/>
                </a:solidFill>
                <a:latin typeface="Merriweather"/>
                <a:ea typeface="Merriweather"/>
                <a:cs typeface="Merriweather"/>
                <a:sym typeface="Merriweather"/>
              </a:rPr>
              <a:t>Road  conditions</a:t>
            </a:r>
            <a:endParaRPr b="1" sz="2600">
              <a:solidFill>
                <a:srgbClr val="000000"/>
              </a:solidFill>
              <a:latin typeface="Merriweather"/>
              <a:ea typeface="Merriweather"/>
              <a:cs typeface="Merriweather"/>
              <a:sym typeface="Merriweather"/>
            </a:endParaRPr>
          </a:p>
        </p:txBody>
      </p:sp>
      <p:pic>
        <p:nvPicPr>
          <p:cNvPr id="151" name="Google Shape;151;p27"/>
          <p:cNvPicPr preferRelativeResize="0"/>
          <p:nvPr/>
        </p:nvPicPr>
        <p:blipFill>
          <a:blip r:embed="rId3">
            <a:alphaModFix/>
          </a:blip>
          <a:stretch>
            <a:fillRect/>
          </a:stretch>
        </p:blipFill>
        <p:spPr>
          <a:xfrm>
            <a:off x="3639250" y="1150450"/>
            <a:ext cx="5361876" cy="385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55" name="Shape 155"/>
        <p:cNvGrpSpPr/>
        <p:nvPr/>
      </p:nvGrpSpPr>
      <p:grpSpPr>
        <a:xfrm>
          <a:off x="0" y="0"/>
          <a:ext cx="0" cy="0"/>
          <a:chOff x="0" y="0"/>
          <a:chExt cx="0" cy="0"/>
        </a:xfrm>
      </p:grpSpPr>
      <p:sp>
        <p:nvSpPr>
          <p:cNvPr id="156" name="Google Shape;156;p28"/>
          <p:cNvSpPr txBox="1"/>
          <p:nvPr>
            <p:ph type="title"/>
          </p:nvPr>
        </p:nvSpPr>
        <p:spPr>
          <a:xfrm>
            <a:off x="0" y="445025"/>
            <a:ext cx="91440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7F6000"/>
                </a:solidFill>
                <a:latin typeface="Merriweather"/>
                <a:ea typeface="Merriweather"/>
                <a:cs typeface="Merriweather"/>
                <a:sym typeface="Merriweather"/>
              </a:rPr>
              <a:t>Theme 2: Environmental Variables: </a:t>
            </a:r>
            <a:r>
              <a:rPr b="1" lang="en">
                <a:solidFill>
                  <a:srgbClr val="000000"/>
                </a:solidFill>
                <a:latin typeface="Merriweather"/>
                <a:ea typeface="Merriweather"/>
                <a:cs typeface="Merriweather"/>
                <a:sym typeface="Merriweather"/>
              </a:rPr>
              <a:t>School Zones</a:t>
            </a:r>
            <a:r>
              <a:rPr b="1" lang="en">
                <a:solidFill>
                  <a:srgbClr val="660000"/>
                </a:solidFill>
                <a:latin typeface="Merriweather"/>
                <a:ea typeface="Merriweather"/>
                <a:cs typeface="Merriweather"/>
                <a:sym typeface="Merriweather"/>
              </a:rPr>
              <a:t>                          </a:t>
            </a:r>
            <a:endParaRPr b="1">
              <a:solidFill>
                <a:srgbClr val="660000"/>
              </a:solidFill>
              <a:latin typeface="Merriweather"/>
              <a:ea typeface="Merriweather"/>
              <a:cs typeface="Merriweather"/>
              <a:sym typeface="Merriweather"/>
            </a:endParaRPr>
          </a:p>
        </p:txBody>
      </p:sp>
      <p:pic>
        <p:nvPicPr>
          <p:cNvPr id="157" name="Google Shape;157;p28"/>
          <p:cNvPicPr preferRelativeResize="0"/>
          <p:nvPr/>
        </p:nvPicPr>
        <p:blipFill>
          <a:blip r:embed="rId3">
            <a:alphaModFix/>
          </a:blip>
          <a:stretch>
            <a:fillRect/>
          </a:stretch>
        </p:blipFill>
        <p:spPr>
          <a:xfrm>
            <a:off x="4571850" y="1405625"/>
            <a:ext cx="4440072" cy="3416401"/>
          </a:xfrm>
          <a:prstGeom prst="rect">
            <a:avLst/>
          </a:prstGeom>
          <a:noFill/>
          <a:ln>
            <a:noFill/>
          </a:ln>
        </p:spPr>
      </p:pic>
      <p:sp>
        <p:nvSpPr>
          <p:cNvPr id="158" name="Google Shape;158;p28"/>
          <p:cNvSpPr txBox="1"/>
          <p:nvPr>
            <p:ph idx="1" type="body"/>
          </p:nvPr>
        </p:nvSpPr>
        <p:spPr>
          <a:xfrm>
            <a:off x="-150" y="1152450"/>
            <a:ext cx="457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sz="1800">
              <a:solidFill>
                <a:srgbClr val="000000"/>
              </a:solidFill>
            </a:endParaRPr>
          </a:p>
          <a:p>
            <a:pPr indent="0" lvl="0" marL="0" rtl="0" algn="l">
              <a:spcBef>
                <a:spcPts val="1600"/>
              </a:spcBef>
              <a:spcAft>
                <a:spcPts val="0"/>
              </a:spcAft>
              <a:buNone/>
            </a:pPr>
            <a:r>
              <a:rPr lang="en">
                <a:solidFill>
                  <a:srgbClr val="000000"/>
                </a:solidFill>
              </a:rPr>
              <a:t>The implementation of strict speed norms ensures that any collisions happening aren’t at high speed </a:t>
            </a:r>
            <a:endParaRPr>
              <a:solidFill>
                <a:srgbClr val="000000"/>
              </a:solidFill>
            </a:endParaRPr>
          </a:p>
          <a:p>
            <a:pPr indent="0" lvl="0" marL="0" rtl="0" algn="l">
              <a:spcBef>
                <a:spcPts val="1600"/>
              </a:spcBef>
              <a:spcAft>
                <a:spcPts val="1600"/>
              </a:spcAft>
              <a:buNone/>
            </a:pPr>
            <a:r>
              <a:rPr lang="en">
                <a:solidFill>
                  <a:srgbClr val="000000"/>
                </a:solidFill>
              </a:rPr>
              <a:t>Negligible fatalities in school zones for biker accidents are observed</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62" name="Shape 162"/>
        <p:cNvGrpSpPr/>
        <p:nvPr/>
      </p:nvGrpSpPr>
      <p:grpSpPr>
        <a:xfrm>
          <a:off x="0" y="0"/>
          <a:ext cx="0" cy="0"/>
          <a:chOff x="0" y="0"/>
          <a:chExt cx="0" cy="0"/>
        </a:xfrm>
      </p:grpSpPr>
      <p:sp>
        <p:nvSpPr>
          <p:cNvPr id="163" name="Google Shape;163;p29"/>
          <p:cNvSpPr txBox="1"/>
          <p:nvPr>
            <p:ph type="title"/>
          </p:nvPr>
        </p:nvSpPr>
        <p:spPr>
          <a:xfrm>
            <a:off x="0" y="445025"/>
            <a:ext cx="91440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7F6000"/>
                </a:solidFill>
                <a:latin typeface="Merriweather"/>
                <a:ea typeface="Merriweather"/>
                <a:cs typeface="Merriweather"/>
                <a:sym typeface="Merriweather"/>
              </a:rPr>
              <a:t>Theme 2: Environmental Variables: </a:t>
            </a:r>
            <a:r>
              <a:rPr b="1" lang="en">
                <a:solidFill>
                  <a:srgbClr val="000000"/>
                </a:solidFill>
                <a:latin typeface="Merriweather"/>
                <a:ea typeface="Merriweather"/>
                <a:cs typeface="Merriweather"/>
                <a:sym typeface="Merriweather"/>
              </a:rPr>
              <a:t>Deer involved</a:t>
            </a:r>
            <a:endParaRPr b="1">
              <a:solidFill>
                <a:srgbClr val="000000"/>
              </a:solidFill>
              <a:latin typeface="Merriweather"/>
              <a:ea typeface="Merriweather"/>
              <a:cs typeface="Merriweather"/>
              <a:sym typeface="Merriweather"/>
            </a:endParaRPr>
          </a:p>
        </p:txBody>
      </p:sp>
      <p:sp>
        <p:nvSpPr>
          <p:cNvPr id="164" name="Google Shape;164;p29"/>
          <p:cNvSpPr txBox="1"/>
          <p:nvPr>
            <p:ph idx="1" type="body"/>
          </p:nvPr>
        </p:nvSpPr>
        <p:spPr>
          <a:xfrm>
            <a:off x="-150" y="1152450"/>
            <a:ext cx="4202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sz="1800">
              <a:solidFill>
                <a:srgbClr val="000000"/>
              </a:solidFill>
            </a:endParaRPr>
          </a:p>
          <a:p>
            <a:pPr indent="0" lvl="0" marL="0" rtl="0" algn="l">
              <a:spcBef>
                <a:spcPts val="1600"/>
              </a:spcBef>
              <a:spcAft>
                <a:spcPts val="1600"/>
              </a:spcAft>
              <a:buNone/>
            </a:pPr>
            <a:r>
              <a:rPr lang="en">
                <a:solidFill>
                  <a:srgbClr val="000000"/>
                </a:solidFill>
              </a:rPr>
              <a:t>There are certain areas (for instance, highway 76) which have high occurrence of accidents especially in less illuminated regions</a:t>
            </a:r>
            <a:endParaRPr>
              <a:solidFill>
                <a:srgbClr val="000000"/>
              </a:solidFill>
            </a:endParaRPr>
          </a:p>
        </p:txBody>
      </p:sp>
      <p:pic>
        <p:nvPicPr>
          <p:cNvPr id="165" name="Google Shape;165;p29"/>
          <p:cNvPicPr preferRelativeResize="0"/>
          <p:nvPr/>
        </p:nvPicPr>
        <p:blipFill>
          <a:blip r:embed="rId3">
            <a:alphaModFix/>
          </a:blip>
          <a:stretch>
            <a:fillRect/>
          </a:stretch>
        </p:blipFill>
        <p:spPr>
          <a:xfrm>
            <a:off x="4202251" y="1152450"/>
            <a:ext cx="4789348" cy="3721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69" name="Shape 169"/>
        <p:cNvGrpSpPr/>
        <p:nvPr/>
      </p:nvGrpSpPr>
      <p:grpSpPr>
        <a:xfrm>
          <a:off x="0" y="0"/>
          <a:ext cx="0" cy="0"/>
          <a:chOff x="0" y="0"/>
          <a:chExt cx="0" cy="0"/>
        </a:xfrm>
      </p:grpSpPr>
      <p:sp>
        <p:nvSpPr>
          <p:cNvPr id="170" name="Google Shape;170;p30"/>
          <p:cNvSpPr txBox="1"/>
          <p:nvPr>
            <p:ph idx="1" type="body"/>
          </p:nvPr>
        </p:nvSpPr>
        <p:spPr>
          <a:xfrm>
            <a:off x="0" y="1370425"/>
            <a:ext cx="4572000" cy="3773100"/>
          </a:xfrm>
          <a:prstGeom prst="rect">
            <a:avLst/>
          </a:prstGeom>
        </p:spPr>
        <p:txBody>
          <a:bodyPr anchorCtr="0" anchor="t" bIns="91425" lIns="91425" spcFirstLastPara="1" rIns="91425" wrap="square" tIns="91425">
            <a:noAutofit/>
          </a:bodyPr>
          <a:lstStyle/>
          <a:p>
            <a:pPr indent="-342900" lvl="1" marL="914400" marR="0" rtl="0" algn="l">
              <a:lnSpc>
                <a:spcPct val="115000"/>
              </a:lnSpc>
              <a:spcBef>
                <a:spcPts val="0"/>
              </a:spcBef>
              <a:spcAft>
                <a:spcPts val="0"/>
              </a:spcAft>
              <a:buClr>
                <a:srgbClr val="000000"/>
              </a:buClr>
              <a:buSzPts val="1800"/>
              <a:buChar char="○"/>
            </a:pPr>
            <a:r>
              <a:rPr lang="en" sz="1800">
                <a:solidFill>
                  <a:srgbClr val="000000"/>
                </a:solidFill>
              </a:rPr>
              <a:t>Aggressive Driving</a:t>
            </a:r>
            <a:br>
              <a:rPr lang="en" sz="1800">
                <a:solidFill>
                  <a:srgbClr val="000000"/>
                </a:solidFill>
              </a:rPr>
            </a:b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 sz="1800">
                <a:solidFill>
                  <a:srgbClr val="000000"/>
                </a:solidFill>
              </a:rPr>
              <a:t>Impaired Driving</a:t>
            </a:r>
            <a:br>
              <a:rPr lang="en" sz="1800">
                <a:solidFill>
                  <a:srgbClr val="000000"/>
                </a:solidFill>
              </a:rPr>
            </a:b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 sz="1800">
                <a:solidFill>
                  <a:srgbClr val="000000"/>
                </a:solidFill>
              </a:rPr>
              <a:t>Traffic Violations</a:t>
            </a:r>
            <a:br>
              <a:rPr lang="en" sz="1800">
                <a:solidFill>
                  <a:srgbClr val="000000"/>
                </a:solidFill>
              </a:rPr>
            </a:b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 sz="1800">
                <a:solidFill>
                  <a:srgbClr val="000000"/>
                </a:solidFill>
              </a:rPr>
              <a:t>Distracted Driving</a:t>
            </a:r>
            <a:br>
              <a:rPr lang="en" sz="1800">
                <a:solidFill>
                  <a:srgbClr val="000000"/>
                </a:solidFill>
              </a:rPr>
            </a:b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 sz="1800">
                <a:solidFill>
                  <a:srgbClr val="000000"/>
                </a:solidFill>
              </a:rPr>
              <a:t>Driver Age</a:t>
            </a:r>
            <a:endParaRPr sz="1800">
              <a:solidFill>
                <a:srgbClr val="000000"/>
              </a:solidFill>
            </a:endParaRPr>
          </a:p>
        </p:txBody>
      </p:sp>
      <p:sp>
        <p:nvSpPr>
          <p:cNvPr id="171" name="Google Shape;171;p30"/>
          <p:cNvSpPr txBox="1"/>
          <p:nvPr>
            <p:ph type="title"/>
          </p:nvPr>
        </p:nvSpPr>
        <p:spPr>
          <a:xfrm>
            <a:off x="0" y="445025"/>
            <a:ext cx="47556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74E13"/>
                </a:solidFill>
                <a:latin typeface="Merriweather"/>
                <a:ea typeface="Merriweather"/>
                <a:cs typeface="Merriweather"/>
                <a:sym typeface="Merriweather"/>
              </a:rPr>
              <a:t>Theme 3: Driver Behavior</a:t>
            </a:r>
            <a:br>
              <a:rPr b="1" lang="en">
                <a:solidFill>
                  <a:srgbClr val="7F6000"/>
                </a:solidFill>
                <a:latin typeface="Merriweather"/>
                <a:ea typeface="Merriweather"/>
                <a:cs typeface="Merriweather"/>
                <a:sym typeface="Merriweather"/>
              </a:rPr>
            </a:br>
            <a:r>
              <a:rPr b="1" lang="en">
                <a:solidFill>
                  <a:srgbClr val="7F6000"/>
                </a:solidFill>
                <a:latin typeface="Merriweather"/>
                <a:ea typeface="Merriweather"/>
                <a:cs typeface="Merriweather"/>
                <a:sym typeface="Merriweather"/>
              </a:rPr>
              <a:t>                 </a:t>
            </a:r>
            <a:r>
              <a:rPr b="1" lang="en">
                <a:solidFill>
                  <a:srgbClr val="660000"/>
                </a:solidFill>
                <a:latin typeface="Merriweather"/>
                <a:ea typeface="Merriweather"/>
                <a:cs typeface="Merriweather"/>
                <a:sym typeface="Merriweather"/>
              </a:rPr>
              <a:t>                          </a:t>
            </a:r>
            <a:endParaRPr b="1">
              <a:solidFill>
                <a:srgbClr val="660000"/>
              </a:solidFill>
              <a:latin typeface="Merriweather"/>
              <a:ea typeface="Merriweather"/>
              <a:cs typeface="Merriweather"/>
              <a:sym typeface="Merriweather"/>
            </a:endParaRPr>
          </a:p>
        </p:txBody>
      </p:sp>
      <p:pic>
        <p:nvPicPr>
          <p:cNvPr id="172" name="Google Shape;172;p30"/>
          <p:cNvPicPr preferRelativeResize="0"/>
          <p:nvPr/>
        </p:nvPicPr>
        <p:blipFill rotWithShape="1">
          <a:blip r:embed="rId3">
            <a:alphaModFix/>
          </a:blip>
          <a:srcRect b="15682" l="0" r="0" t="0"/>
          <a:stretch/>
        </p:blipFill>
        <p:spPr>
          <a:xfrm>
            <a:off x="4670925" y="0"/>
            <a:ext cx="4473077" cy="51435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76" name="Shape 176"/>
        <p:cNvGrpSpPr/>
        <p:nvPr/>
      </p:nvGrpSpPr>
      <p:grpSpPr>
        <a:xfrm>
          <a:off x="0" y="0"/>
          <a:ext cx="0" cy="0"/>
          <a:chOff x="0" y="0"/>
          <a:chExt cx="0" cy="0"/>
        </a:xfrm>
      </p:grpSpPr>
      <p:sp>
        <p:nvSpPr>
          <p:cNvPr id="177" name="Google Shape;177;p31"/>
          <p:cNvSpPr txBox="1"/>
          <p:nvPr>
            <p:ph type="title"/>
          </p:nvPr>
        </p:nvSpPr>
        <p:spPr>
          <a:xfrm>
            <a:off x="0" y="445025"/>
            <a:ext cx="91440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74E13"/>
                </a:solidFill>
                <a:latin typeface="Merriweather"/>
                <a:ea typeface="Merriweather"/>
                <a:cs typeface="Merriweather"/>
                <a:sym typeface="Merriweather"/>
              </a:rPr>
              <a:t>Theme 3: Driver Behavior:</a:t>
            </a:r>
            <a:r>
              <a:rPr b="1" lang="en">
                <a:solidFill>
                  <a:srgbClr val="7F6000"/>
                </a:solidFill>
                <a:latin typeface="Merriweather"/>
                <a:ea typeface="Merriweather"/>
                <a:cs typeface="Merriweather"/>
                <a:sym typeface="Merriweather"/>
              </a:rPr>
              <a:t> </a:t>
            </a:r>
            <a:r>
              <a:rPr b="1" lang="en">
                <a:solidFill>
                  <a:srgbClr val="000000"/>
                </a:solidFill>
                <a:latin typeface="Merriweather"/>
                <a:ea typeface="Merriweather"/>
                <a:cs typeface="Merriweather"/>
                <a:sym typeface="Merriweather"/>
              </a:rPr>
              <a:t>Aggressive Driving</a:t>
            </a:r>
            <a:r>
              <a:rPr b="1" lang="en">
                <a:solidFill>
                  <a:srgbClr val="000000"/>
                </a:solidFill>
                <a:latin typeface="Merriweather"/>
                <a:ea typeface="Merriweather"/>
                <a:cs typeface="Merriweather"/>
                <a:sym typeface="Merriweather"/>
              </a:rPr>
              <a:t>  </a:t>
            </a:r>
            <a:r>
              <a:rPr b="1" lang="en">
                <a:solidFill>
                  <a:srgbClr val="660000"/>
                </a:solidFill>
                <a:latin typeface="Merriweather"/>
                <a:ea typeface="Merriweather"/>
                <a:cs typeface="Merriweather"/>
                <a:sym typeface="Merriweather"/>
              </a:rPr>
              <a:t>                      </a:t>
            </a:r>
            <a:endParaRPr b="1">
              <a:solidFill>
                <a:srgbClr val="660000"/>
              </a:solidFill>
              <a:latin typeface="Merriweather"/>
              <a:ea typeface="Merriweather"/>
              <a:cs typeface="Merriweather"/>
              <a:sym typeface="Merriweather"/>
            </a:endParaRPr>
          </a:p>
        </p:txBody>
      </p:sp>
      <p:sp>
        <p:nvSpPr>
          <p:cNvPr id="178" name="Google Shape;178;p31"/>
          <p:cNvSpPr txBox="1"/>
          <p:nvPr>
            <p:ph idx="1" type="body"/>
          </p:nvPr>
        </p:nvSpPr>
        <p:spPr>
          <a:xfrm>
            <a:off x="-150" y="1152450"/>
            <a:ext cx="2739300" cy="3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sz="1800">
              <a:solidFill>
                <a:srgbClr val="000000"/>
              </a:solidFill>
            </a:endParaRPr>
          </a:p>
          <a:p>
            <a:pPr indent="0" lvl="0" marL="0" rtl="0" algn="l">
              <a:spcBef>
                <a:spcPts val="1600"/>
              </a:spcBef>
              <a:spcAft>
                <a:spcPts val="0"/>
              </a:spcAft>
              <a:buNone/>
            </a:pPr>
            <a:r>
              <a:rPr lang="en">
                <a:solidFill>
                  <a:srgbClr val="000000"/>
                </a:solidFill>
              </a:rPr>
              <a:t>Across all months, at least 50% of accidents are related to aggressive driving.</a:t>
            </a:r>
            <a:endParaRPr>
              <a:solidFill>
                <a:srgbClr val="000000"/>
              </a:solidFill>
            </a:endParaRPr>
          </a:p>
          <a:p>
            <a:pPr indent="0" lvl="0" marL="0" rtl="0" algn="l">
              <a:spcBef>
                <a:spcPts val="1600"/>
              </a:spcBef>
              <a:spcAft>
                <a:spcPts val="1600"/>
              </a:spcAft>
              <a:buNone/>
            </a:pPr>
            <a:r>
              <a:rPr lang="en">
                <a:solidFill>
                  <a:srgbClr val="000000"/>
                </a:solidFill>
              </a:rPr>
              <a:t>Aggressive driving behavior varies slightly from month to month. </a:t>
            </a:r>
            <a:endParaRPr>
              <a:solidFill>
                <a:srgbClr val="000000"/>
              </a:solidFill>
            </a:endParaRPr>
          </a:p>
        </p:txBody>
      </p:sp>
      <p:pic>
        <p:nvPicPr>
          <p:cNvPr id="179" name="Google Shape;179;p31"/>
          <p:cNvPicPr preferRelativeResize="0"/>
          <p:nvPr/>
        </p:nvPicPr>
        <p:blipFill>
          <a:blip r:embed="rId3">
            <a:alphaModFix/>
          </a:blip>
          <a:stretch>
            <a:fillRect/>
          </a:stretch>
        </p:blipFill>
        <p:spPr>
          <a:xfrm>
            <a:off x="2739150" y="1122650"/>
            <a:ext cx="5944950" cy="3555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Merriweather"/>
                <a:ea typeface="Merriweather"/>
                <a:cs typeface="Merriweather"/>
                <a:sym typeface="Merriweather"/>
              </a:rPr>
              <a:t>Key Findings</a:t>
            </a:r>
            <a:endParaRPr b="1">
              <a:solidFill>
                <a:srgbClr val="000000"/>
              </a:solidFill>
              <a:latin typeface="Merriweather"/>
              <a:ea typeface="Merriweather"/>
              <a:cs typeface="Merriweather"/>
              <a:sym typeface="Merriweathe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Car accidents follow a seasonal trend; the number of accidents and causes of accidents vary from month to month.</a:t>
            </a:r>
            <a:br>
              <a:rPr lang="en">
                <a:solidFill>
                  <a:srgbClr val="000000"/>
                </a:solidFill>
              </a:rPr>
            </a:b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number of accidents and causes of accidents also vary by day and time.</a:t>
            </a:r>
            <a:br>
              <a:rPr lang="en">
                <a:solidFill>
                  <a:srgbClr val="000000"/>
                </a:solidFill>
              </a:rPr>
            </a:b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Road conditions and illumination contribute to accidents.</a:t>
            </a:r>
            <a:br>
              <a:rPr lang="en">
                <a:solidFill>
                  <a:srgbClr val="000000"/>
                </a:solidFill>
              </a:rPr>
            </a:b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Aggressive driving and impaired driving contribute to accidents.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83" name="Shape 183"/>
        <p:cNvGrpSpPr/>
        <p:nvPr/>
      </p:nvGrpSpPr>
      <p:grpSpPr>
        <a:xfrm>
          <a:off x="0" y="0"/>
          <a:ext cx="0" cy="0"/>
          <a:chOff x="0" y="0"/>
          <a:chExt cx="0" cy="0"/>
        </a:xfrm>
      </p:grpSpPr>
      <p:sp>
        <p:nvSpPr>
          <p:cNvPr id="184" name="Google Shape;184;p32"/>
          <p:cNvSpPr txBox="1"/>
          <p:nvPr>
            <p:ph type="title"/>
          </p:nvPr>
        </p:nvSpPr>
        <p:spPr>
          <a:xfrm>
            <a:off x="0" y="445025"/>
            <a:ext cx="91440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74E13"/>
                </a:solidFill>
                <a:latin typeface="Merriweather"/>
                <a:ea typeface="Merriweather"/>
                <a:cs typeface="Merriweather"/>
                <a:sym typeface="Merriweather"/>
              </a:rPr>
              <a:t>Theme 3: Driver Behavior:</a:t>
            </a:r>
            <a:r>
              <a:rPr b="1" lang="en">
                <a:solidFill>
                  <a:srgbClr val="7F6000"/>
                </a:solidFill>
                <a:latin typeface="Merriweather"/>
                <a:ea typeface="Merriweather"/>
                <a:cs typeface="Merriweather"/>
                <a:sym typeface="Merriweather"/>
              </a:rPr>
              <a:t> </a:t>
            </a:r>
            <a:r>
              <a:rPr b="1" lang="en">
                <a:solidFill>
                  <a:srgbClr val="000000"/>
                </a:solidFill>
                <a:latin typeface="Merriweather"/>
                <a:ea typeface="Merriweather"/>
                <a:cs typeface="Merriweather"/>
                <a:sym typeface="Merriweather"/>
              </a:rPr>
              <a:t>Traffic Violations</a:t>
            </a:r>
            <a:r>
              <a:rPr b="1" lang="en">
                <a:solidFill>
                  <a:srgbClr val="000000"/>
                </a:solidFill>
                <a:latin typeface="Merriweather"/>
                <a:ea typeface="Merriweather"/>
                <a:cs typeface="Merriweather"/>
                <a:sym typeface="Merriweather"/>
              </a:rPr>
              <a:t> </a:t>
            </a:r>
            <a:r>
              <a:rPr b="1" lang="en">
                <a:solidFill>
                  <a:srgbClr val="660000"/>
                </a:solidFill>
                <a:latin typeface="Merriweather"/>
                <a:ea typeface="Merriweather"/>
                <a:cs typeface="Merriweather"/>
                <a:sym typeface="Merriweather"/>
              </a:rPr>
              <a:t>                     </a:t>
            </a:r>
            <a:endParaRPr b="1">
              <a:solidFill>
                <a:srgbClr val="660000"/>
              </a:solidFill>
              <a:latin typeface="Merriweather"/>
              <a:ea typeface="Merriweather"/>
              <a:cs typeface="Merriweather"/>
              <a:sym typeface="Merriweather"/>
            </a:endParaRPr>
          </a:p>
        </p:txBody>
      </p:sp>
      <p:sp>
        <p:nvSpPr>
          <p:cNvPr id="185" name="Google Shape;185;p32"/>
          <p:cNvSpPr txBox="1"/>
          <p:nvPr>
            <p:ph idx="1" type="body"/>
          </p:nvPr>
        </p:nvSpPr>
        <p:spPr>
          <a:xfrm>
            <a:off x="-150" y="1152450"/>
            <a:ext cx="263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sz="1800">
              <a:solidFill>
                <a:srgbClr val="000000"/>
              </a:solidFill>
            </a:endParaRPr>
          </a:p>
          <a:p>
            <a:pPr indent="0" lvl="0" marL="0" rtl="0" algn="l">
              <a:spcBef>
                <a:spcPts val="1600"/>
              </a:spcBef>
              <a:spcAft>
                <a:spcPts val="0"/>
              </a:spcAft>
              <a:buNone/>
            </a:pPr>
            <a:r>
              <a:rPr lang="en">
                <a:solidFill>
                  <a:srgbClr val="000000"/>
                </a:solidFill>
              </a:rPr>
              <a:t>Not wearing a seatbelt is the main traffic violation associated with accidents in our data.</a:t>
            </a:r>
            <a:endParaRPr>
              <a:solidFill>
                <a:srgbClr val="000000"/>
              </a:solidFill>
            </a:endParaRPr>
          </a:p>
          <a:p>
            <a:pPr indent="0" lvl="0" marL="0" rtl="0" algn="l">
              <a:spcBef>
                <a:spcPts val="1600"/>
              </a:spcBef>
              <a:spcAft>
                <a:spcPts val="1600"/>
              </a:spcAft>
              <a:buNone/>
            </a:pPr>
            <a:r>
              <a:rPr lang="en">
                <a:solidFill>
                  <a:srgbClr val="000000"/>
                </a:solidFill>
              </a:rPr>
              <a:t>There is a seasonal increase in traffic violations from March through October.</a:t>
            </a:r>
            <a:endParaRPr>
              <a:solidFill>
                <a:srgbClr val="000000"/>
              </a:solidFill>
            </a:endParaRPr>
          </a:p>
        </p:txBody>
      </p:sp>
      <p:pic>
        <p:nvPicPr>
          <p:cNvPr id="186" name="Google Shape;186;p32"/>
          <p:cNvPicPr preferRelativeResize="0"/>
          <p:nvPr/>
        </p:nvPicPr>
        <p:blipFill>
          <a:blip r:embed="rId3">
            <a:alphaModFix/>
          </a:blip>
          <a:stretch>
            <a:fillRect/>
          </a:stretch>
        </p:blipFill>
        <p:spPr>
          <a:xfrm>
            <a:off x="2631425" y="996225"/>
            <a:ext cx="1683275" cy="4102999"/>
          </a:xfrm>
          <a:prstGeom prst="rect">
            <a:avLst/>
          </a:prstGeom>
          <a:noFill/>
          <a:ln>
            <a:noFill/>
          </a:ln>
        </p:spPr>
      </p:pic>
      <p:pic>
        <p:nvPicPr>
          <p:cNvPr id="187" name="Google Shape;187;p32"/>
          <p:cNvPicPr preferRelativeResize="0"/>
          <p:nvPr/>
        </p:nvPicPr>
        <p:blipFill>
          <a:blip r:embed="rId4">
            <a:alphaModFix/>
          </a:blip>
          <a:stretch>
            <a:fillRect/>
          </a:stretch>
        </p:blipFill>
        <p:spPr>
          <a:xfrm>
            <a:off x="4378525" y="996225"/>
            <a:ext cx="4661607" cy="4103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91" name="Shape 191"/>
        <p:cNvGrpSpPr/>
        <p:nvPr/>
      </p:nvGrpSpPr>
      <p:grpSpPr>
        <a:xfrm>
          <a:off x="0" y="0"/>
          <a:ext cx="0" cy="0"/>
          <a:chOff x="0" y="0"/>
          <a:chExt cx="0" cy="0"/>
        </a:xfrm>
      </p:grpSpPr>
      <p:sp>
        <p:nvSpPr>
          <p:cNvPr id="192" name="Google Shape;192;p33"/>
          <p:cNvSpPr txBox="1"/>
          <p:nvPr>
            <p:ph type="title"/>
          </p:nvPr>
        </p:nvSpPr>
        <p:spPr>
          <a:xfrm>
            <a:off x="0" y="445025"/>
            <a:ext cx="91440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74E13"/>
                </a:solidFill>
                <a:latin typeface="Merriweather"/>
                <a:ea typeface="Merriweather"/>
                <a:cs typeface="Merriweather"/>
                <a:sym typeface="Merriweather"/>
              </a:rPr>
              <a:t>Theme 3: Driver Behavior:</a:t>
            </a:r>
            <a:r>
              <a:rPr b="1" lang="en">
                <a:solidFill>
                  <a:srgbClr val="7F6000"/>
                </a:solidFill>
                <a:latin typeface="Merriweather"/>
                <a:ea typeface="Merriweather"/>
                <a:cs typeface="Merriweather"/>
                <a:sym typeface="Merriweather"/>
              </a:rPr>
              <a:t> </a:t>
            </a:r>
            <a:r>
              <a:rPr b="1" lang="en">
                <a:solidFill>
                  <a:srgbClr val="000000"/>
                </a:solidFill>
                <a:latin typeface="Merriweather"/>
                <a:ea typeface="Merriweather"/>
                <a:cs typeface="Merriweather"/>
                <a:sym typeface="Merriweather"/>
              </a:rPr>
              <a:t>Impaired Driving</a:t>
            </a:r>
            <a:r>
              <a:rPr b="1" lang="en">
                <a:solidFill>
                  <a:srgbClr val="000000"/>
                </a:solidFill>
                <a:latin typeface="Merriweather"/>
                <a:ea typeface="Merriweather"/>
                <a:cs typeface="Merriweather"/>
                <a:sym typeface="Merriweather"/>
              </a:rPr>
              <a:t>    </a:t>
            </a:r>
            <a:r>
              <a:rPr b="1" lang="en">
                <a:solidFill>
                  <a:srgbClr val="660000"/>
                </a:solidFill>
                <a:latin typeface="Merriweather"/>
                <a:ea typeface="Merriweather"/>
                <a:cs typeface="Merriweather"/>
                <a:sym typeface="Merriweather"/>
              </a:rPr>
              <a:t>                    </a:t>
            </a:r>
            <a:endParaRPr b="1">
              <a:solidFill>
                <a:srgbClr val="660000"/>
              </a:solidFill>
              <a:latin typeface="Merriweather"/>
              <a:ea typeface="Merriweather"/>
              <a:cs typeface="Merriweather"/>
              <a:sym typeface="Merriweather"/>
            </a:endParaRPr>
          </a:p>
        </p:txBody>
      </p:sp>
      <p:sp>
        <p:nvSpPr>
          <p:cNvPr id="193" name="Google Shape;193;p33"/>
          <p:cNvSpPr txBox="1"/>
          <p:nvPr>
            <p:ph idx="1" type="body"/>
          </p:nvPr>
        </p:nvSpPr>
        <p:spPr>
          <a:xfrm>
            <a:off x="-150" y="1152450"/>
            <a:ext cx="457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Findings:</a:t>
            </a:r>
            <a:endParaRPr b="1" sz="1800">
              <a:solidFill>
                <a:srgbClr val="000000"/>
              </a:solidFill>
            </a:endParaRPr>
          </a:p>
          <a:p>
            <a:pPr indent="0" lvl="0" marL="0" rtl="0" algn="l">
              <a:spcBef>
                <a:spcPts val="1600"/>
              </a:spcBef>
              <a:spcAft>
                <a:spcPts val="1600"/>
              </a:spcAft>
              <a:buNone/>
            </a:pPr>
            <a:r>
              <a:rPr lang="en">
                <a:solidFill>
                  <a:srgbClr val="000000"/>
                </a:solidFill>
              </a:rPr>
              <a:t>Evening hours between 6pm to 2am witness most accidents in all categories and hence we must have expanded public safety measures including increased law enforcement presence and campaigns to encourage alternatives to impaired drive.</a:t>
            </a:r>
            <a:endParaRPr>
              <a:solidFill>
                <a:srgbClr val="000000"/>
              </a:solidFill>
            </a:endParaRPr>
          </a:p>
        </p:txBody>
      </p:sp>
      <p:pic>
        <p:nvPicPr>
          <p:cNvPr id="194" name="Google Shape;194;p33"/>
          <p:cNvPicPr preferRelativeResize="0"/>
          <p:nvPr/>
        </p:nvPicPr>
        <p:blipFill>
          <a:blip r:embed="rId3">
            <a:alphaModFix/>
          </a:blip>
          <a:stretch>
            <a:fillRect/>
          </a:stretch>
        </p:blipFill>
        <p:spPr>
          <a:xfrm>
            <a:off x="4572000" y="1076250"/>
            <a:ext cx="4453224" cy="39745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98" name="Shape 198"/>
        <p:cNvGrpSpPr/>
        <p:nvPr/>
      </p:nvGrpSpPr>
      <p:grpSpPr>
        <a:xfrm>
          <a:off x="0" y="0"/>
          <a:ext cx="0" cy="0"/>
          <a:chOff x="0" y="0"/>
          <a:chExt cx="0" cy="0"/>
        </a:xfrm>
      </p:grpSpPr>
      <p:sp>
        <p:nvSpPr>
          <p:cNvPr id="199" name="Google Shape;199;p34"/>
          <p:cNvSpPr txBox="1"/>
          <p:nvPr>
            <p:ph idx="1" type="body"/>
          </p:nvPr>
        </p:nvSpPr>
        <p:spPr>
          <a:xfrm>
            <a:off x="-150" y="1152450"/>
            <a:ext cx="392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a:solidFill>
                <a:srgbClr val="000000"/>
              </a:solidFill>
            </a:endParaRPr>
          </a:p>
          <a:p>
            <a:pPr indent="0" lvl="0" marL="0" rtl="0" algn="l">
              <a:spcBef>
                <a:spcPts val="1600"/>
              </a:spcBef>
              <a:spcAft>
                <a:spcPts val="0"/>
              </a:spcAft>
              <a:buNone/>
            </a:pPr>
            <a:r>
              <a:rPr lang="en">
                <a:solidFill>
                  <a:srgbClr val="000000"/>
                </a:solidFill>
              </a:rPr>
              <a:t>Surprisingly, cell phone related cases have a decreasing trend</a:t>
            </a:r>
            <a:endParaRPr>
              <a:solidFill>
                <a:srgbClr val="000000"/>
              </a:solidFill>
            </a:endParaRPr>
          </a:p>
          <a:p>
            <a:pPr indent="0" lvl="0" marL="0" rtl="0" algn="l">
              <a:spcBef>
                <a:spcPts val="1600"/>
              </a:spcBef>
              <a:spcAft>
                <a:spcPts val="0"/>
              </a:spcAft>
              <a:buNone/>
            </a:pPr>
            <a:r>
              <a:rPr lang="en">
                <a:solidFill>
                  <a:srgbClr val="000000"/>
                </a:solidFill>
              </a:rPr>
              <a:t>Other events are in general increasing</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200" name="Google Shape;200;p34"/>
          <p:cNvSpPr txBox="1"/>
          <p:nvPr>
            <p:ph type="title"/>
          </p:nvPr>
        </p:nvSpPr>
        <p:spPr>
          <a:xfrm>
            <a:off x="0" y="44502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74E13"/>
                </a:solidFill>
                <a:latin typeface="Merriweather"/>
                <a:ea typeface="Merriweather"/>
                <a:cs typeface="Merriweather"/>
                <a:sym typeface="Merriweather"/>
              </a:rPr>
              <a:t>Theme 3: Driver Behavior:</a:t>
            </a:r>
            <a:r>
              <a:rPr b="1" lang="en">
                <a:solidFill>
                  <a:srgbClr val="7F6000"/>
                </a:solidFill>
                <a:latin typeface="Merriweather"/>
                <a:ea typeface="Merriweather"/>
                <a:cs typeface="Merriweather"/>
                <a:sym typeface="Merriweather"/>
              </a:rPr>
              <a:t> </a:t>
            </a:r>
            <a:r>
              <a:rPr b="1" lang="en">
                <a:solidFill>
                  <a:srgbClr val="000000"/>
                </a:solidFill>
                <a:latin typeface="Merriweather"/>
                <a:ea typeface="Merriweather"/>
                <a:cs typeface="Merriweather"/>
                <a:sym typeface="Merriweather"/>
              </a:rPr>
              <a:t>Distracted Driving </a:t>
            </a:r>
            <a:r>
              <a:rPr b="1" lang="en">
                <a:solidFill>
                  <a:srgbClr val="660000"/>
                </a:solidFill>
                <a:latin typeface="Merriweather"/>
                <a:ea typeface="Merriweather"/>
                <a:cs typeface="Merriweather"/>
                <a:sym typeface="Merriweather"/>
              </a:rPr>
              <a:t>                        </a:t>
            </a:r>
            <a:endParaRPr b="1">
              <a:solidFill>
                <a:srgbClr val="660000"/>
              </a:solidFill>
              <a:latin typeface="Merriweather"/>
              <a:ea typeface="Merriweather"/>
              <a:cs typeface="Merriweather"/>
              <a:sym typeface="Merriweather"/>
            </a:endParaRPr>
          </a:p>
          <a:p>
            <a:pPr indent="0" lvl="0" marL="0" rtl="0" algn="l">
              <a:spcBef>
                <a:spcPts val="0"/>
              </a:spcBef>
              <a:spcAft>
                <a:spcPts val="0"/>
              </a:spcAft>
              <a:buNone/>
            </a:pPr>
            <a:r>
              <a:t/>
            </a:r>
            <a:endParaRPr b="1">
              <a:solidFill>
                <a:srgbClr val="660000"/>
              </a:solidFill>
              <a:latin typeface="Merriweather"/>
              <a:ea typeface="Merriweather"/>
              <a:cs typeface="Merriweather"/>
              <a:sym typeface="Merriweather"/>
            </a:endParaRPr>
          </a:p>
        </p:txBody>
      </p:sp>
      <p:pic>
        <p:nvPicPr>
          <p:cNvPr id="201" name="Google Shape;201;p34"/>
          <p:cNvPicPr preferRelativeResize="0"/>
          <p:nvPr/>
        </p:nvPicPr>
        <p:blipFill>
          <a:blip r:embed="rId3">
            <a:alphaModFix/>
          </a:blip>
          <a:stretch>
            <a:fillRect/>
          </a:stretch>
        </p:blipFill>
        <p:spPr>
          <a:xfrm>
            <a:off x="3317975" y="1426801"/>
            <a:ext cx="5673626" cy="3281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Merriweather"/>
                <a:ea typeface="Merriweather"/>
                <a:cs typeface="Merriweather"/>
                <a:sym typeface="Merriweather"/>
              </a:rPr>
              <a:t>Our Recommendations</a:t>
            </a:r>
            <a:endParaRPr b="1">
              <a:solidFill>
                <a:srgbClr val="000000"/>
              </a:solidFill>
              <a:latin typeface="Merriweather"/>
              <a:ea typeface="Merriweather"/>
              <a:cs typeface="Merriweather"/>
              <a:sym typeface="Merriweather"/>
            </a:endParaRPr>
          </a:p>
        </p:txBody>
      </p:sp>
      <p:sp>
        <p:nvSpPr>
          <p:cNvPr id="207" name="Google Shape;20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Based on our findings, we recommend the following:</a:t>
            </a:r>
            <a:endParaRPr>
              <a:solidFill>
                <a:srgbClr val="000000"/>
              </a:solidFill>
            </a:endParaRPr>
          </a:p>
          <a:p>
            <a:pPr indent="-342900" lvl="0" marL="457200" rtl="0" algn="l">
              <a:spcBef>
                <a:spcPts val="1600"/>
              </a:spcBef>
              <a:spcAft>
                <a:spcPts val="0"/>
              </a:spcAft>
              <a:buClr>
                <a:srgbClr val="660000"/>
              </a:buClr>
              <a:buSzPts val="1800"/>
              <a:buChar char="●"/>
            </a:pPr>
            <a:r>
              <a:rPr b="1" lang="en">
                <a:solidFill>
                  <a:srgbClr val="660000"/>
                </a:solidFill>
              </a:rPr>
              <a:t>Accident Facts</a:t>
            </a:r>
            <a:endParaRPr b="1">
              <a:solidFill>
                <a:srgbClr val="660000"/>
              </a:solidFill>
            </a:endParaRPr>
          </a:p>
          <a:p>
            <a:pPr indent="-317500" lvl="1" marL="914400" rtl="0" algn="l">
              <a:spcBef>
                <a:spcPts val="0"/>
              </a:spcBef>
              <a:spcAft>
                <a:spcPts val="0"/>
              </a:spcAft>
              <a:buClr>
                <a:srgbClr val="000000"/>
              </a:buClr>
              <a:buSzPts val="1400"/>
              <a:buChar char="○"/>
            </a:pPr>
            <a:r>
              <a:rPr lang="en">
                <a:solidFill>
                  <a:srgbClr val="000000"/>
                </a:solidFill>
              </a:rPr>
              <a:t>Interventions to reduce accidents need to be adaptable from season to season.</a:t>
            </a:r>
            <a:endParaRPr>
              <a:solidFill>
                <a:srgbClr val="000000"/>
              </a:solidFill>
            </a:endParaRPr>
          </a:p>
          <a:p>
            <a:pPr indent="-342900" lvl="0" marL="457200" rtl="0" algn="l">
              <a:spcBef>
                <a:spcPts val="0"/>
              </a:spcBef>
              <a:spcAft>
                <a:spcPts val="0"/>
              </a:spcAft>
              <a:buClr>
                <a:srgbClr val="7F6000"/>
              </a:buClr>
              <a:buSzPts val="1800"/>
              <a:buChar char="●"/>
            </a:pPr>
            <a:r>
              <a:rPr b="1" lang="en">
                <a:solidFill>
                  <a:srgbClr val="7F6000"/>
                </a:solidFill>
              </a:rPr>
              <a:t>Environmental Variables</a:t>
            </a:r>
            <a:endParaRPr b="1">
              <a:solidFill>
                <a:srgbClr val="7F6000"/>
              </a:solidFill>
            </a:endParaRPr>
          </a:p>
          <a:p>
            <a:pPr indent="-317500" lvl="1" marL="914400" rtl="0" algn="l">
              <a:spcBef>
                <a:spcPts val="0"/>
              </a:spcBef>
              <a:spcAft>
                <a:spcPts val="0"/>
              </a:spcAft>
              <a:buClr>
                <a:srgbClr val="000000"/>
              </a:buClr>
              <a:buSzPts val="1400"/>
              <a:buChar char="○"/>
            </a:pPr>
            <a:r>
              <a:rPr lang="en">
                <a:solidFill>
                  <a:srgbClr val="000000"/>
                </a:solidFill>
              </a:rPr>
              <a:t>Illumination and road conditions must be improved to reduce accidents.</a:t>
            </a:r>
            <a:endParaRPr>
              <a:solidFill>
                <a:srgbClr val="000000"/>
              </a:solidFill>
            </a:endParaRPr>
          </a:p>
          <a:p>
            <a:pPr indent="-342900" lvl="0" marL="457200" rtl="0" algn="l">
              <a:spcBef>
                <a:spcPts val="0"/>
              </a:spcBef>
              <a:spcAft>
                <a:spcPts val="0"/>
              </a:spcAft>
              <a:buClr>
                <a:srgbClr val="274E13"/>
              </a:buClr>
              <a:buSzPts val="1800"/>
              <a:buChar char="●"/>
            </a:pPr>
            <a:r>
              <a:rPr b="1" lang="en">
                <a:solidFill>
                  <a:srgbClr val="274E13"/>
                </a:solidFill>
              </a:rPr>
              <a:t>Driver Behavior</a:t>
            </a:r>
            <a:endParaRPr b="1">
              <a:solidFill>
                <a:srgbClr val="274E13"/>
              </a:solidFill>
            </a:endParaRPr>
          </a:p>
          <a:p>
            <a:pPr indent="-317500" lvl="1" marL="914400" rtl="0" algn="l">
              <a:spcBef>
                <a:spcPts val="0"/>
              </a:spcBef>
              <a:spcAft>
                <a:spcPts val="0"/>
              </a:spcAft>
              <a:buClr>
                <a:srgbClr val="000000"/>
              </a:buClr>
              <a:buSzPts val="1400"/>
              <a:buChar char="○"/>
            </a:pPr>
            <a:r>
              <a:rPr lang="en">
                <a:solidFill>
                  <a:srgbClr val="000000"/>
                </a:solidFill>
              </a:rPr>
              <a:t>Campaigns should be launched to reduce aggressive and impaired driving.</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6"/>
          <p:cNvSpPr txBox="1"/>
          <p:nvPr>
            <p:ph type="ctrTitle"/>
          </p:nvPr>
        </p:nvSpPr>
        <p:spPr>
          <a:xfrm>
            <a:off x="1130700" y="0"/>
            <a:ext cx="6882600" cy="1271400"/>
          </a:xfrm>
          <a:prstGeom prst="rect">
            <a:avLst/>
          </a:prstGeom>
          <a:solidFill>
            <a:srgbClr val="434343"/>
          </a:solidFill>
        </p:spPr>
        <p:txBody>
          <a:bodyPr anchorCtr="0" anchor="b"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erriweather"/>
                <a:ea typeface="Merriweather"/>
                <a:cs typeface="Merriweather"/>
                <a:sym typeface="Merriweather"/>
              </a:rPr>
              <a:t>Thank you! </a:t>
            </a:r>
            <a:endParaRPr b="1" sz="3600">
              <a:solidFill>
                <a:srgbClr val="FFFFFF"/>
              </a:solidFill>
              <a:latin typeface="Merriweather"/>
              <a:ea typeface="Merriweather"/>
              <a:cs typeface="Merriweather"/>
              <a:sym typeface="Merriweather"/>
            </a:endParaRPr>
          </a:p>
          <a:p>
            <a:pPr indent="0" lvl="0" marL="0" rtl="0" algn="ctr">
              <a:spcBef>
                <a:spcPts val="0"/>
              </a:spcBef>
              <a:spcAft>
                <a:spcPts val="0"/>
              </a:spcAft>
              <a:buNone/>
            </a:pPr>
            <a:r>
              <a:rPr b="1" lang="en" sz="3600">
                <a:solidFill>
                  <a:srgbClr val="FFFFFF"/>
                </a:solidFill>
                <a:latin typeface="Merriweather"/>
                <a:ea typeface="Merriweather"/>
                <a:cs typeface="Merriweather"/>
                <a:sym typeface="Merriweather"/>
              </a:rPr>
              <a:t>Any questions?</a:t>
            </a:r>
            <a:endParaRPr b="1" sz="3600">
              <a:solidFill>
                <a:srgbClr val="FFFFFF"/>
              </a:solidFill>
              <a:latin typeface="Merriweather"/>
              <a:ea typeface="Merriweather"/>
              <a:cs typeface="Merriweather"/>
              <a:sym typeface="Merriweather"/>
            </a:endParaRPr>
          </a:p>
        </p:txBody>
      </p:sp>
      <p:sp>
        <p:nvSpPr>
          <p:cNvPr id="213" name="Google Shape;213;p36"/>
          <p:cNvSpPr txBox="1"/>
          <p:nvPr>
            <p:ph idx="1" type="subTitle"/>
          </p:nvPr>
        </p:nvSpPr>
        <p:spPr>
          <a:xfrm>
            <a:off x="0" y="4169200"/>
            <a:ext cx="4487100" cy="9744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None/>
            </a:pPr>
            <a:r>
              <a:rPr lang="en" sz="1400"/>
              <a:t>Data Science and Big Data </a:t>
            </a:r>
            <a:endParaRPr sz="1400"/>
          </a:p>
          <a:p>
            <a:pPr indent="0" lvl="0" marL="0" rtl="0" algn="l">
              <a:spcBef>
                <a:spcPts val="0"/>
              </a:spcBef>
              <a:spcAft>
                <a:spcPts val="0"/>
              </a:spcAft>
              <a:buNone/>
            </a:pPr>
            <a:r>
              <a:rPr lang="en" sz="1400"/>
              <a:t>Fall 2019</a:t>
            </a:r>
            <a:endParaRPr sz="1400"/>
          </a:p>
          <a:p>
            <a:pPr indent="0" lvl="0" marL="0" rtl="0" algn="l">
              <a:spcBef>
                <a:spcPts val="0"/>
              </a:spcBef>
              <a:spcAft>
                <a:spcPts val="0"/>
              </a:spcAft>
              <a:buNone/>
            </a:pPr>
            <a:r>
              <a:rPr lang="en" sz="1400"/>
              <a:t>Team 8: Kanisk Mair and Brian McGrath</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a:p>
            <a:pPr indent="0" lvl="0" marL="0" rtl="0" algn="l">
              <a:spcBef>
                <a:spcPts val="0"/>
              </a:spcBef>
              <a:spcAft>
                <a:spcPts val="0"/>
              </a:spcAft>
              <a:buNone/>
            </a:pPr>
            <a:r>
              <a:rPr lang="en" sz="1400"/>
              <a:t>Sources: </a:t>
            </a:r>
            <a:endParaRPr sz="1400"/>
          </a:p>
          <a:p>
            <a:pPr indent="-317500" lvl="0" marL="457200" rtl="0" algn="l">
              <a:spcBef>
                <a:spcPts val="0"/>
              </a:spcBef>
              <a:spcAft>
                <a:spcPts val="0"/>
              </a:spcAft>
              <a:buSzPts val="1400"/>
              <a:buChar char="●"/>
            </a:pPr>
            <a:r>
              <a:rPr lang="en" sz="1400"/>
              <a:t>Data </a:t>
            </a:r>
            <a:endParaRPr sz="1400"/>
          </a:p>
          <a:p>
            <a:pPr indent="-317500" lvl="0" marL="457200" rtl="0" algn="l">
              <a:spcBef>
                <a:spcPts val="0"/>
              </a:spcBef>
              <a:spcAft>
                <a:spcPts val="0"/>
              </a:spcAft>
              <a:buSzPts val="1400"/>
              <a:buChar char="●"/>
            </a:pPr>
            <a:r>
              <a:rPr lang="en" sz="1400"/>
              <a:t>Images</a:t>
            </a:r>
            <a:endParaRPr sz="1400"/>
          </a:p>
        </p:txBody>
      </p:sp>
      <p:sp>
        <p:nvSpPr>
          <p:cNvPr id="214" name="Google Shape;214;p36"/>
          <p:cNvSpPr txBox="1"/>
          <p:nvPr>
            <p:ph idx="1" type="subTitle"/>
          </p:nvPr>
        </p:nvSpPr>
        <p:spPr>
          <a:xfrm>
            <a:off x="4426400" y="4169200"/>
            <a:ext cx="4717800" cy="9744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None/>
            </a:pPr>
            <a:r>
              <a:rPr lang="en" sz="1400"/>
              <a:t>Sources: </a:t>
            </a:r>
            <a:endParaRPr sz="1400"/>
          </a:p>
          <a:p>
            <a:pPr indent="-292100" lvl="0" marL="457200" rtl="0" algn="l">
              <a:spcBef>
                <a:spcPts val="0"/>
              </a:spcBef>
              <a:spcAft>
                <a:spcPts val="0"/>
              </a:spcAft>
              <a:buSzPts val="1000"/>
              <a:buChar char="●"/>
            </a:pPr>
            <a:r>
              <a:rPr b="1" lang="en" sz="1000"/>
              <a:t>Data: Allegheny County/City of Pittsburgh/Western PA Data Center</a:t>
            </a:r>
            <a:endParaRPr b="1" sz="1000"/>
          </a:p>
          <a:p>
            <a:pPr indent="0" lvl="0" marL="457200" rtl="0" algn="l">
              <a:spcBef>
                <a:spcPts val="0"/>
              </a:spcBef>
              <a:spcAft>
                <a:spcPts val="0"/>
              </a:spcAft>
              <a:buNone/>
            </a:pPr>
            <a:r>
              <a:rPr lang="en" sz="800"/>
              <a:t>https://catalog.data.gov/dataset/allegheny-county-crash-data </a:t>
            </a:r>
            <a:endParaRPr sz="800"/>
          </a:p>
          <a:p>
            <a:pPr indent="-292100" lvl="0" marL="457200" rtl="0" algn="l">
              <a:spcBef>
                <a:spcPts val="0"/>
              </a:spcBef>
              <a:spcAft>
                <a:spcPts val="0"/>
              </a:spcAft>
              <a:buSzPts val="1000"/>
              <a:buChar char="●"/>
            </a:pPr>
            <a:r>
              <a:rPr b="1" lang="en" sz="1000"/>
              <a:t>Images: D. Nevozhai, E. Seguin, A. Dicaterina, chuttersnap, A. Schwartz on Unsplash:</a:t>
            </a:r>
            <a:r>
              <a:rPr lang="en" sz="1000"/>
              <a:t> </a:t>
            </a:r>
            <a:r>
              <a:rPr lang="en" sz="800"/>
              <a:t>https://unsplash.com</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Merriweather"/>
                <a:ea typeface="Merriweather"/>
                <a:cs typeface="Merriweather"/>
                <a:sym typeface="Merriweather"/>
              </a:rPr>
              <a:t>Overview of Data</a:t>
            </a:r>
            <a:endParaRPr b="1">
              <a:solidFill>
                <a:srgbClr val="000000"/>
              </a:solidFill>
              <a:latin typeface="Merriweather"/>
              <a:ea typeface="Merriweather"/>
              <a:cs typeface="Merriweather"/>
              <a:sym typeface="Merriweathe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Dataset: “Allegheny County Crash Data”</a:t>
            </a:r>
            <a:br>
              <a:rPr lang="en">
                <a:solidFill>
                  <a:srgbClr val="000000"/>
                </a:solidFill>
              </a:rPr>
            </a:b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Publisher: Allegheny County/City of Pittsburgh/Western PA Data Center</a:t>
            </a:r>
            <a:br>
              <a:rPr lang="en">
                <a:solidFill>
                  <a:srgbClr val="000000"/>
                </a:solidFill>
              </a:rPr>
            </a:b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Contains data about every car crash in Allegheny County reported to police between 2004 - 2017</a:t>
            </a:r>
            <a:br>
              <a:rPr lang="en">
                <a:solidFill>
                  <a:srgbClr val="000000"/>
                </a:solidFill>
              </a:rPr>
            </a:b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Format: CSV file containing records on 182,783 crashes in Allegheny County</a:t>
            </a:r>
            <a:br>
              <a:rPr lang="en">
                <a:solidFill>
                  <a:srgbClr val="000000"/>
                </a:solidFill>
              </a:rPr>
            </a:b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Available online at:</a:t>
            </a:r>
            <a:r>
              <a:rPr lang="en">
                <a:solidFill>
                  <a:srgbClr val="000000"/>
                </a:solidFill>
              </a:rPr>
              <a:t> </a:t>
            </a:r>
            <a:r>
              <a:rPr lang="en">
                <a:solidFill>
                  <a:srgbClr val="000000"/>
                </a:solidFill>
              </a:rPr>
              <a:t>https://catalog.data.gov/dataset/allegheny-county-crash-data</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Merriweather"/>
                <a:ea typeface="Merriweather"/>
                <a:cs typeface="Merriweather"/>
                <a:sym typeface="Merriweather"/>
              </a:rPr>
              <a:t>Themes discovered in the data</a:t>
            </a:r>
            <a:endParaRPr b="1">
              <a:solidFill>
                <a:srgbClr val="000000"/>
              </a:solidFill>
              <a:latin typeface="Merriweather"/>
              <a:ea typeface="Merriweather"/>
              <a:cs typeface="Merriweather"/>
              <a:sym typeface="Merriweathe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We discovered that the story told by the data centers around three key themes:</a:t>
            </a:r>
            <a:endParaRPr>
              <a:solidFill>
                <a:srgbClr val="000000"/>
              </a:solidFill>
            </a:endParaRPr>
          </a:p>
          <a:p>
            <a:pPr indent="-342900" lvl="0" marL="457200" rtl="0" algn="l">
              <a:spcBef>
                <a:spcPts val="1600"/>
              </a:spcBef>
              <a:spcAft>
                <a:spcPts val="0"/>
              </a:spcAft>
              <a:buClr>
                <a:srgbClr val="990000"/>
              </a:buClr>
              <a:buSzPts val="1800"/>
              <a:buChar char="●"/>
            </a:pPr>
            <a:r>
              <a:rPr b="1" lang="en">
                <a:solidFill>
                  <a:srgbClr val="990000"/>
                </a:solidFill>
              </a:rPr>
              <a:t>Accident Facts</a:t>
            </a:r>
            <a:endParaRPr b="1">
              <a:solidFill>
                <a:srgbClr val="990000"/>
              </a:solidFill>
            </a:endParaRPr>
          </a:p>
          <a:p>
            <a:pPr indent="-317500" lvl="1" marL="914400" rtl="0" algn="l">
              <a:spcBef>
                <a:spcPts val="0"/>
              </a:spcBef>
              <a:spcAft>
                <a:spcPts val="0"/>
              </a:spcAft>
              <a:buClr>
                <a:srgbClr val="000000"/>
              </a:buClr>
              <a:buSzPts val="1400"/>
              <a:buChar char="○"/>
            </a:pPr>
            <a:r>
              <a:rPr lang="en">
                <a:solidFill>
                  <a:srgbClr val="000000"/>
                </a:solidFill>
              </a:rPr>
              <a:t>How are the basic facts about the accident distributed?</a:t>
            </a:r>
            <a:br>
              <a:rPr lang="en">
                <a:solidFill>
                  <a:srgbClr val="000000"/>
                </a:solidFill>
              </a:rPr>
            </a:br>
            <a:endParaRPr>
              <a:solidFill>
                <a:srgbClr val="000000"/>
              </a:solidFill>
            </a:endParaRPr>
          </a:p>
          <a:p>
            <a:pPr indent="-342900" lvl="0" marL="457200" rtl="0" algn="l">
              <a:spcBef>
                <a:spcPts val="0"/>
              </a:spcBef>
              <a:spcAft>
                <a:spcPts val="0"/>
              </a:spcAft>
              <a:buClr>
                <a:srgbClr val="7F6000"/>
              </a:buClr>
              <a:buSzPts val="1800"/>
              <a:buChar char="●"/>
            </a:pPr>
            <a:r>
              <a:rPr b="1" lang="en">
                <a:solidFill>
                  <a:srgbClr val="7F6000"/>
                </a:solidFill>
              </a:rPr>
              <a:t>Environmental Variables</a:t>
            </a:r>
            <a:endParaRPr b="1">
              <a:solidFill>
                <a:srgbClr val="7F6000"/>
              </a:solidFill>
            </a:endParaRPr>
          </a:p>
          <a:p>
            <a:pPr indent="-317500" lvl="1" marL="914400" rtl="0" algn="l">
              <a:spcBef>
                <a:spcPts val="0"/>
              </a:spcBef>
              <a:spcAft>
                <a:spcPts val="0"/>
              </a:spcAft>
              <a:buClr>
                <a:srgbClr val="000000"/>
              </a:buClr>
              <a:buSzPts val="1400"/>
              <a:buChar char="○"/>
            </a:pPr>
            <a:r>
              <a:rPr lang="en">
                <a:solidFill>
                  <a:srgbClr val="000000"/>
                </a:solidFill>
              </a:rPr>
              <a:t>How are environmental factors influencing accidents distributed?</a:t>
            </a:r>
            <a:br>
              <a:rPr lang="en">
                <a:solidFill>
                  <a:srgbClr val="000000"/>
                </a:solidFill>
              </a:rPr>
            </a:br>
            <a:endParaRPr>
              <a:solidFill>
                <a:srgbClr val="000000"/>
              </a:solidFill>
            </a:endParaRPr>
          </a:p>
          <a:p>
            <a:pPr indent="-342900" lvl="0" marL="457200" rtl="0" algn="l">
              <a:spcBef>
                <a:spcPts val="0"/>
              </a:spcBef>
              <a:spcAft>
                <a:spcPts val="0"/>
              </a:spcAft>
              <a:buClr>
                <a:srgbClr val="38761D"/>
              </a:buClr>
              <a:buSzPts val="1800"/>
              <a:buChar char="●"/>
            </a:pPr>
            <a:r>
              <a:rPr b="1" lang="en">
                <a:solidFill>
                  <a:srgbClr val="38761D"/>
                </a:solidFill>
              </a:rPr>
              <a:t>Driver Behavior</a:t>
            </a:r>
            <a:endParaRPr b="1">
              <a:solidFill>
                <a:srgbClr val="38761D"/>
              </a:solidFill>
            </a:endParaRPr>
          </a:p>
          <a:p>
            <a:pPr indent="-317500" lvl="1" marL="914400" rtl="0" algn="l">
              <a:spcBef>
                <a:spcPts val="0"/>
              </a:spcBef>
              <a:spcAft>
                <a:spcPts val="0"/>
              </a:spcAft>
              <a:buClr>
                <a:srgbClr val="000000"/>
              </a:buClr>
              <a:buSzPts val="1400"/>
              <a:buChar char="○"/>
            </a:pPr>
            <a:r>
              <a:rPr lang="en">
                <a:solidFill>
                  <a:srgbClr val="000000"/>
                </a:solidFill>
              </a:rPr>
              <a:t>How are driver behaviors influencing accidents distributed?</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0" y="445025"/>
            <a:ext cx="457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0000"/>
                </a:solidFill>
                <a:latin typeface="Merriweather"/>
                <a:ea typeface="Merriweather"/>
                <a:cs typeface="Merriweather"/>
                <a:sym typeface="Merriweather"/>
              </a:rPr>
              <a:t>Theme 1: Accident Facts</a:t>
            </a:r>
            <a:endParaRPr b="1">
              <a:solidFill>
                <a:srgbClr val="660000"/>
              </a:solidFill>
              <a:latin typeface="Merriweather"/>
              <a:ea typeface="Merriweather"/>
              <a:cs typeface="Merriweather"/>
              <a:sym typeface="Merriweather"/>
            </a:endParaRPr>
          </a:p>
        </p:txBody>
      </p:sp>
      <p:sp>
        <p:nvSpPr>
          <p:cNvPr id="79" name="Google Shape;79;p17"/>
          <p:cNvSpPr txBox="1"/>
          <p:nvPr>
            <p:ph idx="1" type="body"/>
          </p:nvPr>
        </p:nvSpPr>
        <p:spPr>
          <a:xfrm>
            <a:off x="0" y="1406850"/>
            <a:ext cx="4572000" cy="3416400"/>
          </a:xfrm>
          <a:prstGeom prst="rect">
            <a:avLst/>
          </a:prstGeom>
        </p:spPr>
        <p:txBody>
          <a:bodyPr anchorCtr="0" anchor="t" bIns="91425" lIns="91425" spcFirstLastPara="1" rIns="91425" wrap="square" tIns="91425">
            <a:noAutofit/>
          </a:bodyPr>
          <a:lstStyle/>
          <a:p>
            <a:pPr indent="-342900" lvl="1" marL="914400" rtl="0" algn="l">
              <a:spcBef>
                <a:spcPts val="0"/>
              </a:spcBef>
              <a:spcAft>
                <a:spcPts val="0"/>
              </a:spcAft>
              <a:buClr>
                <a:srgbClr val="000000"/>
              </a:buClr>
              <a:buSzPts val="1800"/>
              <a:buChar char="○"/>
            </a:pPr>
            <a:r>
              <a:rPr lang="en" sz="1800">
                <a:solidFill>
                  <a:srgbClr val="000000"/>
                </a:solidFill>
              </a:rPr>
              <a:t>Date and time of the accident</a:t>
            </a:r>
            <a:br>
              <a:rPr lang="en" sz="1800">
                <a:solidFill>
                  <a:srgbClr val="000000"/>
                </a:solidFill>
              </a:rPr>
            </a:b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Type of vehicles involved</a:t>
            </a:r>
            <a:br>
              <a:rPr lang="en" sz="1800">
                <a:solidFill>
                  <a:srgbClr val="000000"/>
                </a:solidFill>
              </a:rPr>
            </a:b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Physical objects struck during accident (trees, guardrails, etc.)</a:t>
            </a:r>
            <a:endParaRPr sz="1800">
              <a:solidFill>
                <a:srgbClr val="000000"/>
              </a:solidFill>
            </a:endParaRPr>
          </a:p>
        </p:txBody>
      </p:sp>
      <p:pic>
        <p:nvPicPr>
          <p:cNvPr id="80" name="Google Shape;80;p17"/>
          <p:cNvPicPr preferRelativeResize="0"/>
          <p:nvPr/>
        </p:nvPicPr>
        <p:blipFill rotWithShape="1">
          <a:blip r:embed="rId3">
            <a:alphaModFix/>
          </a:blip>
          <a:srcRect b="0" l="40740" r="0" t="0"/>
          <a:stretch/>
        </p:blipFill>
        <p:spPr>
          <a:xfrm>
            <a:off x="4572000" y="0"/>
            <a:ext cx="4572003" cy="51435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0" y="44502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0000"/>
                </a:solidFill>
                <a:latin typeface="Merriweather"/>
                <a:ea typeface="Merriweather"/>
                <a:cs typeface="Merriweather"/>
                <a:sym typeface="Merriweather"/>
              </a:rPr>
              <a:t>Theme 1: Accident Facts: </a:t>
            </a:r>
            <a:r>
              <a:rPr b="1" lang="en">
                <a:solidFill>
                  <a:srgbClr val="000000"/>
                </a:solidFill>
                <a:latin typeface="Merriweather"/>
                <a:ea typeface="Merriweather"/>
                <a:cs typeface="Merriweather"/>
                <a:sym typeface="Merriweather"/>
              </a:rPr>
              <a:t>Date and Time </a:t>
            </a:r>
            <a:endParaRPr b="1">
              <a:solidFill>
                <a:srgbClr val="000000"/>
              </a:solidFill>
              <a:latin typeface="Merriweather"/>
              <a:ea typeface="Merriweather"/>
              <a:cs typeface="Merriweather"/>
              <a:sym typeface="Merriweather"/>
            </a:endParaRPr>
          </a:p>
        </p:txBody>
      </p:sp>
      <p:sp>
        <p:nvSpPr>
          <p:cNvPr id="86" name="Google Shape;86;p18"/>
          <p:cNvSpPr txBox="1"/>
          <p:nvPr>
            <p:ph idx="1" type="body"/>
          </p:nvPr>
        </p:nvSpPr>
        <p:spPr>
          <a:xfrm>
            <a:off x="-150" y="1152450"/>
            <a:ext cx="3661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sz="1800">
              <a:solidFill>
                <a:srgbClr val="000000"/>
              </a:solidFill>
            </a:endParaRPr>
          </a:p>
          <a:p>
            <a:pPr indent="0" lvl="0" marL="0" rtl="0" algn="l">
              <a:spcBef>
                <a:spcPts val="1600"/>
              </a:spcBef>
              <a:spcAft>
                <a:spcPts val="1600"/>
              </a:spcAft>
              <a:buNone/>
            </a:pPr>
            <a:r>
              <a:rPr lang="en">
                <a:solidFill>
                  <a:srgbClr val="000000"/>
                </a:solidFill>
              </a:rPr>
              <a:t>The number of accidents in Allegheny County is relatively stable from year to year.</a:t>
            </a:r>
            <a:endParaRPr>
              <a:solidFill>
                <a:srgbClr val="000000"/>
              </a:solidFill>
            </a:endParaRPr>
          </a:p>
        </p:txBody>
      </p:sp>
      <p:pic>
        <p:nvPicPr>
          <p:cNvPr id="87" name="Google Shape;87;p18"/>
          <p:cNvPicPr preferRelativeResize="0"/>
          <p:nvPr/>
        </p:nvPicPr>
        <p:blipFill>
          <a:blip r:embed="rId3">
            <a:alphaModFix/>
          </a:blip>
          <a:stretch>
            <a:fillRect/>
          </a:stretch>
        </p:blipFill>
        <p:spPr>
          <a:xfrm>
            <a:off x="3661600" y="1096325"/>
            <a:ext cx="5189898" cy="3884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91" name="Shape 91"/>
        <p:cNvGrpSpPr/>
        <p:nvPr/>
      </p:nvGrpSpPr>
      <p:grpSpPr>
        <a:xfrm>
          <a:off x="0" y="0"/>
          <a:ext cx="0" cy="0"/>
          <a:chOff x="0" y="0"/>
          <a:chExt cx="0" cy="0"/>
        </a:xfrm>
      </p:grpSpPr>
      <p:sp>
        <p:nvSpPr>
          <p:cNvPr id="92" name="Google Shape;92;p19"/>
          <p:cNvSpPr txBox="1"/>
          <p:nvPr>
            <p:ph type="title"/>
          </p:nvPr>
        </p:nvSpPr>
        <p:spPr>
          <a:xfrm>
            <a:off x="0" y="44502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0000"/>
                </a:solidFill>
                <a:latin typeface="Merriweather"/>
                <a:ea typeface="Merriweather"/>
                <a:cs typeface="Merriweather"/>
                <a:sym typeface="Merriweather"/>
              </a:rPr>
              <a:t>Theme 1: Accident Facts: </a:t>
            </a:r>
            <a:r>
              <a:rPr b="1" lang="en">
                <a:solidFill>
                  <a:srgbClr val="000000"/>
                </a:solidFill>
                <a:latin typeface="Merriweather"/>
                <a:ea typeface="Merriweather"/>
                <a:cs typeface="Merriweather"/>
                <a:sym typeface="Merriweather"/>
              </a:rPr>
              <a:t>Date and Time </a:t>
            </a:r>
            <a:endParaRPr b="1">
              <a:solidFill>
                <a:srgbClr val="000000"/>
              </a:solidFill>
              <a:latin typeface="Merriweather"/>
              <a:ea typeface="Merriweather"/>
              <a:cs typeface="Merriweather"/>
              <a:sym typeface="Merriweather"/>
            </a:endParaRPr>
          </a:p>
        </p:txBody>
      </p:sp>
      <p:sp>
        <p:nvSpPr>
          <p:cNvPr id="93" name="Google Shape;93;p19"/>
          <p:cNvSpPr txBox="1"/>
          <p:nvPr>
            <p:ph idx="1" type="body"/>
          </p:nvPr>
        </p:nvSpPr>
        <p:spPr>
          <a:xfrm>
            <a:off x="-150" y="1152450"/>
            <a:ext cx="3661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sz="1800">
              <a:solidFill>
                <a:srgbClr val="000000"/>
              </a:solidFill>
            </a:endParaRPr>
          </a:p>
          <a:p>
            <a:pPr indent="0" lvl="0" marL="0" rtl="0" algn="l">
              <a:spcBef>
                <a:spcPts val="1600"/>
              </a:spcBef>
              <a:spcAft>
                <a:spcPts val="0"/>
              </a:spcAft>
              <a:buNone/>
            </a:pPr>
            <a:r>
              <a:rPr lang="en">
                <a:solidFill>
                  <a:srgbClr val="000000"/>
                </a:solidFill>
              </a:rPr>
              <a:t>The number of accidents in Allegheny County varies from month to month. </a:t>
            </a:r>
            <a:endParaRPr>
              <a:solidFill>
                <a:srgbClr val="000000"/>
              </a:solidFill>
            </a:endParaRPr>
          </a:p>
          <a:p>
            <a:pPr indent="0" lvl="0" marL="0" rtl="0" algn="l">
              <a:spcBef>
                <a:spcPts val="1600"/>
              </a:spcBef>
              <a:spcAft>
                <a:spcPts val="1600"/>
              </a:spcAft>
              <a:buNone/>
            </a:pPr>
            <a:r>
              <a:rPr lang="en">
                <a:solidFill>
                  <a:srgbClr val="000000"/>
                </a:solidFill>
              </a:rPr>
              <a:t>We believe there is a seasonal trend in the accident variance from month to month, and use this hypothesis to inform many of our visualizations.</a:t>
            </a:r>
            <a:endParaRPr>
              <a:solidFill>
                <a:srgbClr val="000000"/>
              </a:solidFill>
            </a:endParaRPr>
          </a:p>
        </p:txBody>
      </p:sp>
      <p:pic>
        <p:nvPicPr>
          <p:cNvPr id="94" name="Google Shape;94;p19"/>
          <p:cNvPicPr preferRelativeResize="0"/>
          <p:nvPr/>
        </p:nvPicPr>
        <p:blipFill>
          <a:blip r:embed="rId3">
            <a:alphaModFix/>
          </a:blip>
          <a:stretch>
            <a:fillRect/>
          </a:stretch>
        </p:blipFill>
        <p:spPr>
          <a:xfrm>
            <a:off x="4323250" y="1152450"/>
            <a:ext cx="4258064" cy="38209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0" y="44502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0000"/>
                </a:solidFill>
                <a:latin typeface="Merriweather"/>
                <a:ea typeface="Merriweather"/>
                <a:cs typeface="Merriweather"/>
                <a:sym typeface="Merriweather"/>
              </a:rPr>
              <a:t>Theme 1: Accident Facts: </a:t>
            </a:r>
            <a:r>
              <a:rPr b="1" lang="en">
                <a:solidFill>
                  <a:srgbClr val="000000"/>
                </a:solidFill>
                <a:latin typeface="Merriweather"/>
                <a:ea typeface="Merriweather"/>
                <a:cs typeface="Merriweather"/>
                <a:sym typeface="Merriweather"/>
              </a:rPr>
              <a:t>Vehicles Involved</a:t>
            </a:r>
            <a:r>
              <a:rPr b="1" lang="en">
                <a:solidFill>
                  <a:srgbClr val="000000"/>
                </a:solidFill>
                <a:latin typeface="Merriweather"/>
                <a:ea typeface="Merriweather"/>
                <a:cs typeface="Merriweather"/>
                <a:sym typeface="Merriweather"/>
              </a:rPr>
              <a:t> </a:t>
            </a:r>
            <a:endParaRPr b="1">
              <a:solidFill>
                <a:srgbClr val="000000"/>
              </a:solidFill>
              <a:latin typeface="Merriweather"/>
              <a:ea typeface="Merriweather"/>
              <a:cs typeface="Merriweather"/>
              <a:sym typeface="Merriweather"/>
            </a:endParaRPr>
          </a:p>
        </p:txBody>
      </p:sp>
      <p:sp>
        <p:nvSpPr>
          <p:cNvPr id="100" name="Google Shape;100;p20"/>
          <p:cNvSpPr txBox="1"/>
          <p:nvPr>
            <p:ph idx="1" type="body"/>
          </p:nvPr>
        </p:nvSpPr>
        <p:spPr>
          <a:xfrm>
            <a:off x="-150" y="1152450"/>
            <a:ext cx="457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 </a:t>
            </a:r>
            <a:endParaRPr b="1">
              <a:solidFill>
                <a:srgbClr val="000000"/>
              </a:solidFill>
            </a:endParaRPr>
          </a:p>
          <a:p>
            <a:pPr indent="0" lvl="0" marL="0" rtl="0" algn="l">
              <a:spcBef>
                <a:spcPts val="1600"/>
              </a:spcBef>
              <a:spcAft>
                <a:spcPts val="0"/>
              </a:spcAft>
              <a:buNone/>
            </a:pPr>
            <a:r>
              <a:rPr lang="en">
                <a:solidFill>
                  <a:srgbClr val="000000"/>
                </a:solidFill>
              </a:rPr>
              <a:t>The type of vehicles (other than personal automobiles) involved in accidents vary from month to month for certain types of vehicles.</a:t>
            </a:r>
            <a:endParaRPr>
              <a:solidFill>
                <a:srgbClr val="000000"/>
              </a:solidFill>
            </a:endParaRPr>
          </a:p>
          <a:p>
            <a:pPr indent="0" lvl="0" marL="0" rtl="0" algn="l">
              <a:spcBef>
                <a:spcPts val="1600"/>
              </a:spcBef>
              <a:spcAft>
                <a:spcPts val="0"/>
              </a:spcAft>
              <a:buNone/>
            </a:pPr>
            <a:r>
              <a:rPr lang="en">
                <a:solidFill>
                  <a:srgbClr val="000000"/>
                </a:solidFill>
              </a:rPr>
              <a:t>Motorcycle and bicycle accidents peak during the summer months.</a:t>
            </a:r>
            <a:endParaRPr>
              <a:solidFill>
                <a:srgbClr val="000000"/>
              </a:solidFill>
            </a:endParaRPr>
          </a:p>
          <a:p>
            <a:pPr indent="0" lvl="0" marL="0" rtl="0" algn="l">
              <a:spcBef>
                <a:spcPts val="1600"/>
              </a:spcBef>
              <a:spcAft>
                <a:spcPts val="1600"/>
              </a:spcAft>
              <a:buNone/>
            </a:pPr>
            <a:r>
              <a:rPr lang="en">
                <a:solidFill>
                  <a:srgbClr val="000000"/>
                </a:solidFill>
              </a:rPr>
              <a:t>Bus accidents decrease during the summer months. </a:t>
            </a:r>
            <a:endParaRPr>
              <a:solidFill>
                <a:srgbClr val="000000"/>
              </a:solidFill>
            </a:endParaRPr>
          </a:p>
        </p:txBody>
      </p:sp>
      <p:pic>
        <p:nvPicPr>
          <p:cNvPr id="101" name="Google Shape;101;p20"/>
          <p:cNvPicPr preferRelativeResize="0"/>
          <p:nvPr/>
        </p:nvPicPr>
        <p:blipFill>
          <a:blip r:embed="rId3">
            <a:alphaModFix/>
          </a:blip>
          <a:stretch>
            <a:fillRect/>
          </a:stretch>
        </p:blipFill>
        <p:spPr>
          <a:xfrm>
            <a:off x="4724250" y="1170125"/>
            <a:ext cx="4056785"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05" name="Shape 105"/>
        <p:cNvGrpSpPr/>
        <p:nvPr/>
      </p:nvGrpSpPr>
      <p:grpSpPr>
        <a:xfrm>
          <a:off x="0" y="0"/>
          <a:ext cx="0" cy="0"/>
          <a:chOff x="0" y="0"/>
          <a:chExt cx="0" cy="0"/>
        </a:xfrm>
      </p:grpSpPr>
      <p:sp>
        <p:nvSpPr>
          <p:cNvPr id="106" name="Google Shape;106;p21"/>
          <p:cNvSpPr txBox="1"/>
          <p:nvPr>
            <p:ph type="title"/>
          </p:nvPr>
        </p:nvSpPr>
        <p:spPr>
          <a:xfrm>
            <a:off x="0" y="44502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0000"/>
                </a:solidFill>
                <a:latin typeface="Merriweather"/>
                <a:ea typeface="Merriweather"/>
                <a:cs typeface="Merriweather"/>
                <a:sym typeface="Merriweather"/>
              </a:rPr>
              <a:t>Theme 1: Accident Facts: </a:t>
            </a:r>
            <a:r>
              <a:rPr b="1" lang="en">
                <a:solidFill>
                  <a:srgbClr val="000000"/>
                </a:solidFill>
                <a:latin typeface="Merriweather"/>
                <a:ea typeface="Merriweather"/>
                <a:cs typeface="Merriweather"/>
                <a:sym typeface="Merriweather"/>
              </a:rPr>
              <a:t>Physical Objects</a:t>
            </a:r>
            <a:endParaRPr b="1">
              <a:solidFill>
                <a:srgbClr val="000000"/>
              </a:solidFill>
              <a:latin typeface="Merriweather"/>
              <a:ea typeface="Merriweather"/>
              <a:cs typeface="Merriweather"/>
              <a:sym typeface="Merriweather"/>
            </a:endParaRPr>
          </a:p>
        </p:txBody>
      </p:sp>
      <p:sp>
        <p:nvSpPr>
          <p:cNvPr id="107" name="Google Shape;107;p21"/>
          <p:cNvSpPr txBox="1"/>
          <p:nvPr>
            <p:ph idx="1" type="body"/>
          </p:nvPr>
        </p:nvSpPr>
        <p:spPr>
          <a:xfrm>
            <a:off x="-150" y="1152450"/>
            <a:ext cx="457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Key Finding:</a:t>
            </a:r>
            <a:endParaRPr b="1">
              <a:solidFill>
                <a:srgbClr val="000000"/>
              </a:solidFill>
            </a:endParaRPr>
          </a:p>
          <a:p>
            <a:pPr indent="0" lvl="0" marL="0" rtl="0" algn="l">
              <a:spcBef>
                <a:spcPts val="1600"/>
              </a:spcBef>
              <a:spcAft>
                <a:spcPts val="0"/>
              </a:spcAft>
              <a:buNone/>
            </a:pPr>
            <a:r>
              <a:rPr lang="en">
                <a:solidFill>
                  <a:srgbClr val="000000"/>
                </a:solidFill>
              </a:rPr>
              <a:t>For most cases where a physical object was struck during the accident, we observe a seasonal trend; these accidents occur mostly during the winter months.</a:t>
            </a:r>
            <a:endParaRPr>
              <a:solidFill>
                <a:srgbClr val="000000"/>
              </a:solidFill>
            </a:endParaRPr>
          </a:p>
          <a:p>
            <a:pPr indent="0" lvl="0" marL="0" rtl="0" algn="l">
              <a:spcBef>
                <a:spcPts val="1600"/>
              </a:spcBef>
              <a:spcAft>
                <a:spcPts val="1600"/>
              </a:spcAft>
              <a:buNone/>
            </a:pPr>
            <a:r>
              <a:rPr lang="en">
                <a:solidFill>
                  <a:srgbClr val="000000"/>
                </a:solidFill>
              </a:rPr>
              <a:t>One notable exception are cases where the driver hit a deer; these cases peak during the fall months.</a:t>
            </a:r>
            <a:endParaRPr>
              <a:solidFill>
                <a:srgbClr val="000000"/>
              </a:solidFill>
            </a:endParaRPr>
          </a:p>
        </p:txBody>
      </p:sp>
      <p:pic>
        <p:nvPicPr>
          <p:cNvPr id="108" name="Google Shape;108;p21"/>
          <p:cNvPicPr preferRelativeResize="0"/>
          <p:nvPr/>
        </p:nvPicPr>
        <p:blipFill>
          <a:blip r:embed="rId3">
            <a:alphaModFix/>
          </a:blip>
          <a:stretch>
            <a:fillRect/>
          </a:stretch>
        </p:blipFill>
        <p:spPr>
          <a:xfrm>
            <a:off x="4724250" y="1170125"/>
            <a:ext cx="4222469" cy="382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